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72" r:id="rId2"/>
    <p:sldId id="380" r:id="rId3"/>
    <p:sldId id="373" r:id="rId4"/>
    <p:sldId id="379" r:id="rId5"/>
    <p:sldId id="378" r:id="rId6"/>
    <p:sldId id="376" r:id="rId7"/>
    <p:sldId id="381" r:id="rId8"/>
    <p:sldId id="384"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8"/>
    <p:restoredTop sz="94554"/>
  </p:normalViewPr>
  <p:slideViewPr>
    <p:cSldViewPr snapToGrid="0" snapToObjects="1">
      <p:cViewPr>
        <p:scale>
          <a:sx n="66" d="100"/>
          <a:sy n="66" d="100"/>
        </p:scale>
        <p:origin x="2168" y="7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BFBF773-25B7-6F49-996A-D2302539B4D8}" type="datetimeFigureOut">
              <a:rPr lang="en-US" altLang="nl-NL"/>
              <a:pPr>
                <a:defRPr/>
              </a:pPr>
              <a:t>8/31/16</a:t>
            </a:fld>
            <a:endParaRPr lang="en-US" alt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Click to edit Master text styles</a:t>
            </a:r>
          </a:p>
          <a:p>
            <a:pPr lvl="1"/>
            <a:r>
              <a:rPr lang="nl-NL" noProof="0" smtClean="0"/>
              <a:t>Second level</a:t>
            </a:r>
          </a:p>
          <a:p>
            <a:pPr lvl="2"/>
            <a:r>
              <a:rPr lang="nl-NL" noProof="0" smtClean="0"/>
              <a:t>Third level</a:t>
            </a:r>
          </a:p>
          <a:p>
            <a:pPr lvl="3"/>
            <a:r>
              <a:rPr lang="nl-NL" noProof="0" smtClean="0"/>
              <a:t>Fourth level</a:t>
            </a:r>
          </a:p>
          <a:p>
            <a:pPr lvl="4"/>
            <a:r>
              <a:rPr lang="nl-NL"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BA490A3-FFD3-D74F-85C5-CEC90F6F6FEF}" type="slidenum">
              <a:rPr lang="en-US" altLang="nl-NL"/>
              <a:pPr>
                <a:defRPr/>
              </a:pPr>
              <a:t>‹nr.›</a:t>
            </a:fld>
            <a:endParaRPr lang="en-US" altLang="nl-NL"/>
          </a:p>
        </p:txBody>
      </p:sp>
    </p:spTree>
    <p:extLst>
      <p:ext uri="{BB962C8B-B14F-4D97-AF65-F5344CB8AC3E}">
        <p14:creationId xmlns:p14="http://schemas.microsoft.com/office/powerpoint/2010/main" val="97612509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ECE1EFF-BDA4-4941-9CD1-725195CC2EB4}" type="datetimeFigureOut">
              <a:rPr lang="en-US" altLang="nl-NL"/>
              <a:pPr>
                <a:defRPr/>
              </a:pPr>
              <a:t>8/31/16</a:t>
            </a:fld>
            <a:endParaRPr lang="en-US" altLang="nl-NL"/>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A2AB87-8E1F-3044-A611-7951359A386E}" type="slidenum">
              <a:rPr lang="en-US" altLang="nl-NL"/>
              <a:pPr>
                <a:defRPr/>
              </a:pPr>
              <a:t>‹nr.›</a:t>
            </a:fld>
            <a:endParaRPr lang="en-US" altLang="nl-NL"/>
          </a:p>
        </p:txBody>
      </p:sp>
    </p:spTree>
    <p:extLst>
      <p:ext uri="{BB962C8B-B14F-4D97-AF65-F5344CB8AC3E}">
        <p14:creationId xmlns:p14="http://schemas.microsoft.com/office/powerpoint/2010/main" val="154256076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B3D6FD-51E3-5949-9537-944381DFFE41}" type="datetimeFigureOut">
              <a:rPr lang="en-US" altLang="nl-NL"/>
              <a:pPr>
                <a:defRPr/>
              </a:pPr>
              <a:t>8/31/16</a:t>
            </a:fld>
            <a:endParaRPr lang="en-US" altLang="nl-NL"/>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48BA5E-98A0-8E40-A362-246F36AD849F}" type="slidenum">
              <a:rPr lang="en-US" altLang="nl-NL"/>
              <a:pPr>
                <a:defRPr/>
              </a:pPr>
              <a:t>‹nr.›</a:t>
            </a:fld>
            <a:endParaRPr lang="en-US" altLang="nl-NL"/>
          </a:p>
        </p:txBody>
      </p:sp>
    </p:spTree>
    <p:extLst>
      <p:ext uri="{BB962C8B-B14F-4D97-AF65-F5344CB8AC3E}">
        <p14:creationId xmlns:p14="http://schemas.microsoft.com/office/powerpoint/2010/main" val="165308681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E234EB-9D35-5249-9AFC-EDEDC4DDE243}" type="datetimeFigureOut">
              <a:rPr lang="en-US" altLang="nl-NL"/>
              <a:pPr>
                <a:defRPr/>
              </a:pPr>
              <a:t>8/31/16</a:t>
            </a:fld>
            <a:endParaRPr lang="en-US" altLang="nl-NL"/>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81C2E6-BB3E-1E48-A1ED-E1FBA46DA6D9}" type="slidenum">
              <a:rPr lang="en-US" altLang="nl-NL"/>
              <a:pPr>
                <a:defRPr/>
              </a:pPr>
              <a:t>‹nr.›</a:t>
            </a:fld>
            <a:endParaRPr lang="en-US" altLang="nl-NL"/>
          </a:p>
        </p:txBody>
      </p:sp>
    </p:spTree>
    <p:extLst>
      <p:ext uri="{BB962C8B-B14F-4D97-AF65-F5344CB8AC3E}">
        <p14:creationId xmlns:p14="http://schemas.microsoft.com/office/powerpoint/2010/main" val="143420888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C46EEE1-F308-2E44-813E-1F1763F5E865}" type="datetimeFigureOut">
              <a:rPr lang="en-US" altLang="nl-NL"/>
              <a:pPr>
                <a:defRPr/>
              </a:pPr>
              <a:t>8/31/16</a:t>
            </a:fld>
            <a:endParaRPr lang="en-US" altLang="nl-NL"/>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BC108A-AD85-6D43-98BF-830FD7FB3AD2}" type="slidenum">
              <a:rPr lang="en-US" altLang="nl-NL"/>
              <a:pPr>
                <a:defRPr/>
              </a:pPr>
              <a:t>‹nr.›</a:t>
            </a:fld>
            <a:endParaRPr lang="en-US" altLang="nl-NL"/>
          </a:p>
        </p:txBody>
      </p:sp>
    </p:spTree>
    <p:extLst>
      <p:ext uri="{BB962C8B-B14F-4D97-AF65-F5344CB8AC3E}">
        <p14:creationId xmlns:p14="http://schemas.microsoft.com/office/powerpoint/2010/main" val="139617396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F32060-D7F2-6543-8601-DD258050045C}" type="datetimeFigureOut">
              <a:rPr lang="en-US" altLang="nl-NL"/>
              <a:pPr>
                <a:defRPr/>
              </a:pPr>
              <a:t>8/31/16</a:t>
            </a:fld>
            <a:endParaRPr lang="en-US" altLang="nl-NL"/>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53BAA5-5156-6743-8B47-BC22D1C1E109}" type="slidenum">
              <a:rPr lang="en-US" altLang="nl-NL"/>
              <a:pPr>
                <a:defRPr/>
              </a:pPr>
              <a:t>‹nr.›</a:t>
            </a:fld>
            <a:endParaRPr lang="en-US" altLang="nl-NL"/>
          </a:p>
        </p:txBody>
      </p:sp>
    </p:spTree>
    <p:extLst>
      <p:ext uri="{BB962C8B-B14F-4D97-AF65-F5344CB8AC3E}">
        <p14:creationId xmlns:p14="http://schemas.microsoft.com/office/powerpoint/2010/main" val="208948582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7ABB8FA-3AE4-1D4C-94A0-3F83AF93DED6}" type="datetimeFigureOut">
              <a:rPr lang="en-US" altLang="nl-NL"/>
              <a:pPr>
                <a:defRPr/>
              </a:pPr>
              <a:t>8/31/16</a:t>
            </a:fld>
            <a:endParaRPr lang="en-US" altLang="nl-NL"/>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8225F4-382D-0C46-9511-16BA06B11251}" type="slidenum">
              <a:rPr lang="en-US" altLang="nl-NL"/>
              <a:pPr>
                <a:defRPr/>
              </a:pPr>
              <a:t>‹nr.›</a:t>
            </a:fld>
            <a:endParaRPr lang="en-US" altLang="nl-NL"/>
          </a:p>
        </p:txBody>
      </p:sp>
    </p:spTree>
    <p:extLst>
      <p:ext uri="{BB962C8B-B14F-4D97-AF65-F5344CB8AC3E}">
        <p14:creationId xmlns:p14="http://schemas.microsoft.com/office/powerpoint/2010/main" val="188198191"/>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651FFA8-4264-CD46-9A20-BC9EC49486B6}" type="datetimeFigureOut">
              <a:rPr lang="en-US" altLang="nl-NL"/>
              <a:pPr>
                <a:defRPr/>
              </a:pPr>
              <a:t>8/31/16</a:t>
            </a:fld>
            <a:endParaRPr lang="en-US" altLang="nl-NL"/>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B7BFB59-8C2D-2B44-BA81-129E35F82FBF}" type="slidenum">
              <a:rPr lang="en-US" altLang="nl-NL"/>
              <a:pPr>
                <a:defRPr/>
              </a:pPr>
              <a:t>‹nr.›</a:t>
            </a:fld>
            <a:endParaRPr lang="en-US" altLang="nl-NL"/>
          </a:p>
        </p:txBody>
      </p:sp>
    </p:spTree>
    <p:extLst>
      <p:ext uri="{BB962C8B-B14F-4D97-AF65-F5344CB8AC3E}">
        <p14:creationId xmlns:p14="http://schemas.microsoft.com/office/powerpoint/2010/main" val="195106775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6AA747-0037-B64B-83DF-B205F6F0CF5E}" type="datetimeFigureOut">
              <a:rPr lang="en-US" altLang="nl-NL"/>
              <a:pPr>
                <a:defRPr/>
              </a:pPr>
              <a:t>8/31/16</a:t>
            </a:fld>
            <a:endParaRPr lang="en-US" altLang="nl-NL"/>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D3D4390-00EC-0A48-91EF-78525A96903C}" type="slidenum">
              <a:rPr lang="en-US" altLang="nl-NL"/>
              <a:pPr>
                <a:defRPr/>
              </a:pPr>
              <a:t>‹nr.›</a:t>
            </a:fld>
            <a:endParaRPr lang="en-US" altLang="nl-NL"/>
          </a:p>
        </p:txBody>
      </p:sp>
    </p:spTree>
    <p:extLst>
      <p:ext uri="{BB962C8B-B14F-4D97-AF65-F5344CB8AC3E}">
        <p14:creationId xmlns:p14="http://schemas.microsoft.com/office/powerpoint/2010/main" val="166791862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DABCF6-7219-9D4E-849D-A02737EA43F7}" type="datetimeFigureOut">
              <a:rPr lang="en-US" altLang="nl-NL"/>
              <a:pPr>
                <a:defRPr/>
              </a:pPr>
              <a:t>8/31/16</a:t>
            </a:fld>
            <a:endParaRPr lang="en-US" altLang="nl-NL"/>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0886D6E-FF0A-7E46-8D7D-FD305E4A6EF5}" type="slidenum">
              <a:rPr lang="en-US" altLang="nl-NL"/>
              <a:pPr>
                <a:defRPr/>
              </a:pPr>
              <a:t>‹nr.›</a:t>
            </a:fld>
            <a:endParaRPr lang="en-US" altLang="nl-NL"/>
          </a:p>
        </p:txBody>
      </p:sp>
    </p:spTree>
    <p:extLst>
      <p:ext uri="{BB962C8B-B14F-4D97-AF65-F5344CB8AC3E}">
        <p14:creationId xmlns:p14="http://schemas.microsoft.com/office/powerpoint/2010/main" val="160433650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06DC62-CC07-044D-B42D-85536AE5F773}" type="datetimeFigureOut">
              <a:rPr lang="en-US" altLang="nl-NL"/>
              <a:pPr>
                <a:defRPr/>
              </a:pPr>
              <a:t>8/31/16</a:t>
            </a:fld>
            <a:endParaRPr lang="en-US" altLang="nl-NL"/>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882E13-3495-A541-8267-A6307B3028BA}" type="slidenum">
              <a:rPr lang="en-US" altLang="nl-NL"/>
              <a:pPr>
                <a:defRPr/>
              </a:pPr>
              <a:t>‹nr.›</a:t>
            </a:fld>
            <a:endParaRPr lang="en-US" altLang="nl-NL"/>
          </a:p>
        </p:txBody>
      </p:sp>
    </p:spTree>
    <p:extLst>
      <p:ext uri="{BB962C8B-B14F-4D97-AF65-F5344CB8AC3E}">
        <p14:creationId xmlns:p14="http://schemas.microsoft.com/office/powerpoint/2010/main" val="27896780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6472D7F-F0BC-8A4C-9DD7-9BEAA78C1E40}" type="datetimeFigureOut">
              <a:rPr lang="en-US" altLang="nl-NL"/>
              <a:pPr>
                <a:defRPr/>
              </a:pPr>
              <a:t>8/31/16</a:t>
            </a:fld>
            <a:endParaRPr lang="en-US" altLang="nl-NL"/>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62AB08-1054-134C-9630-646D2057BA60}" type="slidenum">
              <a:rPr lang="en-US" altLang="nl-NL"/>
              <a:pPr>
                <a:defRPr/>
              </a:pPr>
              <a:t>‹nr.›</a:t>
            </a:fld>
            <a:endParaRPr lang="en-US" altLang="nl-NL"/>
          </a:p>
        </p:txBody>
      </p:sp>
    </p:spTree>
    <p:extLst>
      <p:ext uri="{BB962C8B-B14F-4D97-AF65-F5344CB8AC3E}">
        <p14:creationId xmlns:p14="http://schemas.microsoft.com/office/powerpoint/2010/main" val="655063620"/>
      </p:ext>
    </p:extLst>
  </p:cSld>
  <p:clrMapOvr>
    <a:masterClrMapping/>
  </p:clrMapOvr>
  <p:transition spd="slow"/>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l-NL" altLang="nl-NL"/>
              <a:t>Click to edit Master title style</a:t>
            </a:r>
            <a:endParaRPr lang="en-US" altLang="nl-NL"/>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endParaRPr lang="en-US" altLang="nl-NL"/>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FFFFF"/>
                </a:solidFill>
              </a:defRPr>
            </a:lvl1pPr>
          </a:lstStyle>
          <a:p>
            <a:pPr>
              <a:defRPr/>
            </a:pPr>
            <a:fld id="{1FA8D900-D357-0744-972F-5FD65D1BFF46}" type="datetimeFigureOut">
              <a:rPr lang="en-US" altLang="nl-NL"/>
              <a:pPr>
                <a:defRPr/>
              </a:pPr>
              <a:t>8/31/16</a:t>
            </a:fld>
            <a:endParaRPr lang="en-US" alt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defRPr>
            </a:lvl1pPr>
          </a:lstStyle>
          <a:p>
            <a:pPr>
              <a:defRPr/>
            </a:pPr>
            <a:fld id="{53078836-7842-8743-86D6-D08964B31C8B}" type="slidenum">
              <a:rPr lang="en-US" altLang="nl-NL"/>
              <a:pPr>
                <a:defRPr/>
              </a:pPr>
              <a:t>‹nr.›</a:t>
            </a:fld>
            <a:endParaRPr lang="en-US" alt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8" y="0"/>
            <a:ext cx="9123362" cy="5433166"/>
          </a:xfrm>
          <a:prstGeom prst="rect">
            <a:avLst/>
          </a:prstGeom>
        </p:spPr>
      </p:pic>
      <p:grpSp>
        <p:nvGrpSpPr>
          <p:cNvPr id="14338" name="Group 2"/>
          <p:cNvGrpSpPr>
            <a:grpSpLocks/>
          </p:cNvGrpSpPr>
          <p:nvPr/>
        </p:nvGrpSpPr>
        <p:grpSpPr bwMode="auto">
          <a:xfrm>
            <a:off x="4943473" y="-65934"/>
            <a:ext cx="4200526" cy="3691818"/>
            <a:chOff x="4943107" y="-66646"/>
            <a:chExt cx="4201069" cy="3691838"/>
          </a:xfrm>
        </p:grpSpPr>
        <p:sp>
          <p:nvSpPr>
            <p:cNvPr id="4" name="Round Diagonal Corner Rectangle 3"/>
            <p:cNvSpPr/>
            <p:nvPr/>
          </p:nvSpPr>
          <p:spPr>
            <a:xfrm>
              <a:off x="4943108" y="-66646"/>
              <a:ext cx="4201068" cy="2886971"/>
            </a:xfrm>
            <a:prstGeom prst="round2DiagRect">
              <a:avLst/>
            </a:prstGeom>
            <a:solidFill>
              <a:srgbClr val="27A6E6">
                <a:alpha val="9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nl-BE"/>
            </a:p>
          </p:txBody>
        </p:sp>
        <p:sp>
          <p:nvSpPr>
            <p:cNvPr id="5" name="Right Triangle 4"/>
            <p:cNvSpPr/>
            <p:nvPr/>
          </p:nvSpPr>
          <p:spPr>
            <a:xfrm rot="5400000">
              <a:off x="5139238" y="2624194"/>
              <a:ext cx="804867" cy="1197130"/>
            </a:xfrm>
            <a:prstGeom prst="rtTriangl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nl-BE"/>
            </a:p>
          </p:txBody>
        </p:sp>
      </p:grpSp>
      <p:sp>
        <p:nvSpPr>
          <p:cNvPr id="14339" name="TextBox 8"/>
          <p:cNvSpPr txBox="1">
            <a:spLocks noChangeArrowheads="1"/>
          </p:cNvSpPr>
          <p:nvPr/>
        </p:nvSpPr>
        <p:spPr bwMode="auto">
          <a:xfrm>
            <a:off x="4857124" y="235289"/>
            <a:ext cx="437322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nl-BE" altLang="nl-NL" sz="4000" b="1" dirty="0" smtClean="0">
                <a:solidFill>
                  <a:srgbClr val="FFFFFF"/>
                </a:solidFill>
                <a:latin typeface="Verdana" charset="0"/>
              </a:rPr>
              <a:t>Het Grote Participatie</a:t>
            </a:r>
          </a:p>
          <a:p>
            <a:pPr algn="ctr" eaLnBrk="1" hangingPunct="1">
              <a:spcBef>
                <a:spcPct val="0"/>
              </a:spcBef>
              <a:buFontTx/>
              <a:buNone/>
            </a:pPr>
            <a:r>
              <a:rPr lang="nl-BE" altLang="nl-NL" sz="4000" b="1" dirty="0">
                <a:solidFill>
                  <a:srgbClr val="FFFFFF"/>
                </a:solidFill>
                <a:latin typeface="Verdana" charset="0"/>
              </a:rPr>
              <a:t>D</a:t>
            </a:r>
            <a:r>
              <a:rPr lang="nl-BE" altLang="nl-NL" sz="4000" b="1" dirty="0" smtClean="0">
                <a:solidFill>
                  <a:srgbClr val="FFFFFF"/>
                </a:solidFill>
                <a:latin typeface="Verdana" charset="0"/>
              </a:rPr>
              <a:t>ebat</a:t>
            </a:r>
            <a:endParaRPr lang="nl-BE" altLang="nl-NL" sz="4000" b="1" dirty="0">
              <a:solidFill>
                <a:srgbClr val="FFFFFF"/>
              </a:solidFill>
              <a:latin typeface="Verdana" charset="0"/>
            </a:endParaRPr>
          </a:p>
        </p:txBody>
      </p:sp>
      <p:pic>
        <p:nvPicPr>
          <p:cNvPr id="14340"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32159" y="5783155"/>
            <a:ext cx="1722658" cy="54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Box 1"/>
          <p:cNvSpPr txBox="1">
            <a:spLocks noChangeArrowheads="1"/>
          </p:cNvSpPr>
          <p:nvPr/>
        </p:nvSpPr>
        <p:spPr bwMode="auto">
          <a:xfrm>
            <a:off x="4943475" y="5499100"/>
            <a:ext cx="4025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r" eaLnBrk="1" hangingPunct="1">
              <a:spcBef>
                <a:spcPct val="0"/>
              </a:spcBef>
              <a:buFontTx/>
              <a:buNone/>
            </a:pPr>
            <a:r>
              <a:rPr lang="en-US" altLang="nl-NL" sz="2400" i="1" dirty="0" err="1" smtClean="0"/>
              <a:t>Vrijdag</a:t>
            </a:r>
            <a:r>
              <a:rPr lang="en-US" altLang="nl-NL" sz="2400" i="1" dirty="0" smtClean="0"/>
              <a:t> 2 </a:t>
            </a:r>
            <a:r>
              <a:rPr lang="en-US" altLang="nl-NL" sz="2400" i="1" dirty="0" err="1" smtClean="0"/>
              <a:t>september</a:t>
            </a:r>
            <a:r>
              <a:rPr lang="en-US" altLang="nl-NL" sz="2400" i="1" dirty="0"/>
              <a:t/>
            </a:r>
            <a:br>
              <a:rPr lang="en-US" altLang="nl-NL" sz="2400" i="1" dirty="0"/>
            </a:br>
            <a:r>
              <a:rPr lang="en-US" altLang="nl-NL" sz="2400" i="1" dirty="0" err="1" smtClean="0"/>
              <a:t>deSingel</a:t>
            </a:r>
            <a:endParaRPr lang="en-US" altLang="nl-NL" sz="2400" i="1" dirty="0"/>
          </a:p>
        </p:txBody>
      </p:sp>
      <p:pic>
        <p:nvPicPr>
          <p:cNvPr id="9"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2512742" y="5746775"/>
            <a:ext cx="1886457" cy="531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0" descr="LOGO-DEMOS.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943473" y="5663982"/>
            <a:ext cx="82178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8836" y="583659"/>
            <a:ext cx="8375514" cy="5642042"/>
          </a:xfrm>
        </p:spPr>
      </p:pic>
    </p:spTree>
    <p:extLst>
      <p:ext uri="{BB962C8B-B14F-4D97-AF65-F5344CB8AC3E}">
        <p14:creationId xmlns:p14="http://schemas.microsoft.com/office/powerpoint/2010/main" val="82261962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32059"/>
            <a:ext cx="9144000" cy="2225941"/>
          </a:xfrm>
        </p:spPr>
      </p:pic>
      <p:sp>
        <p:nvSpPr>
          <p:cNvPr id="7" name="Tekstvak 6"/>
          <p:cNvSpPr txBox="1"/>
          <p:nvPr/>
        </p:nvSpPr>
        <p:spPr>
          <a:xfrm>
            <a:off x="739302" y="350196"/>
            <a:ext cx="7840494" cy="4524315"/>
          </a:xfrm>
          <a:prstGeom prst="rect">
            <a:avLst/>
          </a:prstGeom>
          <a:noFill/>
        </p:spPr>
        <p:txBody>
          <a:bodyPr wrap="square" rtlCol="0">
            <a:spAutoFit/>
          </a:bodyPr>
          <a:lstStyle/>
          <a:p>
            <a:pPr algn="ctr"/>
            <a:r>
              <a:rPr lang="nl-NL" sz="3600" dirty="0" smtClean="0"/>
              <a:t>Kunstendecreet</a:t>
            </a:r>
          </a:p>
          <a:p>
            <a:endParaRPr lang="nl-NL" sz="2400" dirty="0" smtClean="0"/>
          </a:p>
          <a:p>
            <a:r>
              <a:rPr lang="nl-NL" sz="2400" dirty="0" smtClean="0"/>
              <a:t>Het </a:t>
            </a:r>
            <a:r>
              <a:rPr lang="nl-NL" sz="2400" dirty="0"/>
              <a:t>ontwikkelen en toepassen van visie, concepten en processen die </a:t>
            </a:r>
            <a:r>
              <a:rPr lang="nl-NL" sz="2400" dirty="0" smtClean="0"/>
              <a:t>bijdragen </a:t>
            </a:r>
            <a:r>
              <a:rPr lang="nl-NL" sz="2400" dirty="0"/>
              <a:t>tot de participatie, </a:t>
            </a:r>
            <a:r>
              <a:rPr lang="nl-NL" sz="2400" dirty="0">
                <a:solidFill>
                  <a:srgbClr val="FF0000"/>
                </a:solidFill>
              </a:rPr>
              <a:t>zowel als actieve deelname aan kunst als het confronteren met </a:t>
            </a:r>
            <a:r>
              <a:rPr lang="nl-NL" sz="2400" dirty="0" smtClean="0">
                <a:solidFill>
                  <a:srgbClr val="FF0000"/>
                </a:solidFill>
              </a:rPr>
              <a:t>kunst</a:t>
            </a:r>
            <a:r>
              <a:rPr lang="nl-NL" sz="2400" dirty="0"/>
              <a:t>, met aandacht voor maatschappelijke en culturele </a:t>
            </a:r>
            <a:r>
              <a:rPr lang="nl-NL" sz="2400" dirty="0" smtClean="0"/>
              <a:t>diversiteit.</a:t>
            </a:r>
          </a:p>
          <a:p>
            <a:endParaRPr lang="nl-NL" sz="2400" dirty="0"/>
          </a:p>
          <a:p>
            <a:pPr marL="342900" indent="-342900">
              <a:buAutoNum type="alphaLcParenR"/>
            </a:pPr>
            <a:r>
              <a:rPr lang="nl-NL" sz="2400" dirty="0" smtClean="0"/>
              <a:t>kwaliteit </a:t>
            </a:r>
            <a:r>
              <a:rPr lang="nl-NL" sz="2400" dirty="0"/>
              <a:t>van de participatieve concepten en methodieken</a:t>
            </a:r>
            <a:r>
              <a:rPr lang="nl-NL" sz="2400" dirty="0" smtClean="0"/>
              <a:t>;</a:t>
            </a:r>
            <a:r>
              <a:rPr lang="nl-NL" sz="2400" dirty="0"/>
              <a:t> </a:t>
            </a:r>
            <a:endParaRPr lang="nl-NL" sz="2400" dirty="0" smtClean="0"/>
          </a:p>
          <a:p>
            <a:pPr marL="342900" indent="-342900">
              <a:buAutoNum type="alphaLcParenR"/>
            </a:pPr>
            <a:r>
              <a:rPr lang="nl-NL" sz="2400" dirty="0" smtClean="0"/>
              <a:t>kwaliteit </a:t>
            </a:r>
            <a:r>
              <a:rPr lang="nl-NL" sz="2400" dirty="0"/>
              <a:t>van de </a:t>
            </a:r>
            <a:r>
              <a:rPr lang="nl-NL" sz="2400" dirty="0" smtClean="0"/>
              <a:t>procesbegeleiding;</a:t>
            </a:r>
            <a:r>
              <a:rPr lang="nl-NL" sz="2400" dirty="0"/>
              <a:t> </a:t>
            </a:r>
            <a:endParaRPr lang="nl-NL" sz="2400" dirty="0" smtClean="0"/>
          </a:p>
          <a:p>
            <a:pPr marL="342900" indent="-342900">
              <a:buAutoNum type="alphaLcParenR"/>
            </a:pPr>
            <a:r>
              <a:rPr lang="nl-NL" sz="2400" dirty="0" smtClean="0"/>
              <a:t>betrokkenheid </a:t>
            </a:r>
            <a:r>
              <a:rPr lang="nl-NL" sz="2400" dirty="0"/>
              <a:t>van de deelnemers; </a:t>
            </a:r>
          </a:p>
          <a:p>
            <a:r>
              <a:rPr lang="nl-NL" dirty="0" smtClean="0"/>
              <a:t> </a:t>
            </a:r>
            <a:endParaRPr lang="nl-NL" dirty="0"/>
          </a:p>
          <a:p>
            <a:endParaRPr lang="nl-NL" dirty="0"/>
          </a:p>
        </p:txBody>
      </p:sp>
    </p:spTree>
    <p:extLst>
      <p:ext uri="{BB962C8B-B14F-4D97-AF65-F5344CB8AC3E}">
        <p14:creationId xmlns:p14="http://schemas.microsoft.com/office/powerpoint/2010/main" val="98730260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32059"/>
            <a:ext cx="9144000" cy="2225941"/>
          </a:xfrm>
        </p:spPr>
      </p:pic>
      <p:sp>
        <p:nvSpPr>
          <p:cNvPr id="5" name="Tekstvak 4"/>
          <p:cNvSpPr txBox="1"/>
          <p:nvPr/>
        </p:nvSpPr>
        <p:spPr>
          <a:xfrm>
            <a:off x="525294" y="505845"/>
            <a:ext cx="7665395" cy="4093428"/>
          </a:xfrm>
          <a:prstGeom prst="rect">
            <a:avLst/>
          </a:prstGeom>
          <a:noFill/>
        </p:spPr>
        <p:txBody>
          <a:bodyPr wrap="square" rtlCol="0">
            <a:spAutoFit/>
          </a:bodyPr>
          <a:lstStyle/>
          <a:p>
            <a:endParaRPr lang="nl-NL" sz="2000" b="1" dirty="0"/>
          </a:p>
          <a:p>
            <a:r>
              <a:rPr lang="nl-NL" sz="2000" dirty="0" smtClean="0"/>
              <a:t>- kwaliteit </a:t>
            </a:r>
            <a:r>
              <a:rPr lang="nl-NL" sz="2000" dirty="0"/>
              <a:t>van de participatieve concepten en methodieken</a:t>
            </a:r>
          </a:p>
          <a:p>
            <a:r>
              <a:rPr lang="nl-NL" sz="2000" dirty="0" smtClean="0"/>
              <a:t>- kwaliteit </a:t>
            </a:r>
            <a:r>
              <a:rPr lang="nl-NL" sz="2000" dirty="0"/>
              <a:t>van de </a:t>
            </a:r>
            <a:r>
              <a:rPr lang="nl-NL" sz="2000" dirty="0" smtClean="0"/>
              <a:t>procesbegeleiding</a:t>
            </a:r>
            <a:br>
              <a:rPr lang="nl-NL" sz="2000" dirty="0" smtClean="0"/>
            </a:br>
            <a:r>
              <a:rPr lang="nl-NL" sz="2000" dirty="0" smtClean="0"/>
              <a:t>- betrokkenheid </a:t>
            </a:r>
            <a:r>
              <a:rPr lang="nl-NL" sz="2000" dirty="0"/>
              <a:t>van de deelnemers.  </a:t>
            </a:r>
            <a:endParaRPr lang="nl-NL" sz="2000" dirty="0" smtClean="0"/>
          </a:p>
          <a:p>
            <a:pPr marL="285750" indent="-285750">
              <a:buFontTx/>
              <a:buChar char="-"/>
            </a:pPr>
            <a:endParaRPr lang="nl-NL" sz="2000" dirty="0"/>
          </a:p>
          <a:p>
            <a:r>
              <a:rPr lang="nl-NL" sz="2000" dirty="0"/>
              <a:t>Belangrijke randvoorwaarde voor een kwalitatief participatief concept is de begeleiding door een of meerdere professionele kunstenaars. Dit kan eventueel samen met educatieve, culturele of sociale werkers. De actieve participatie van de doelgroep of deelnemers staat centraal. Zij zijn </a:t>
            </a:r>
            <a:r>
              <a:rPr lang="nl-NL" sz="2000" b="1" dirty="0">
                <a:solidFill>
                  <a:srgbClr val="FF0000"/>
                </a:solidFill>
              </a:rPr>
              <a:t>(mogelijk)</a:t>
            </a:r>
            <a:r>
              <a:rPr lang="nl-NL" sz="2000" dirty="0">
                <a:solidFill>
                  <a:srgbClr val="FF0000"/>
                </a:solidFill>
              </a:rPr>
              <a:t> </a:t>
            </a:r>
            <a:r>
              <a:rPr lang="nl-NL" sz="2000" dirty="0"/>
              <a:t>betrokken bij de uitwerking of realisatie en evaluatie van projecten of activiteiten. De kwaliteit van dit participatieproces kan afgetoetst worden aan </a:t>
            </a:r>
            <a:r>
              <a:rPr lang="nl-NL" sz="2000" b="1" dirty="0">
                <a:solidFill>
                  <a:srgbClr val="FF0000"/>
                </a:solidFill>
              </a:rPr>
              <a:t>bijvoorbeeld</a:t>
            </a:r>
            <a:r>
              <a:rPr lang="nl-NL" sz="2000" dirty="0"/>
              <a:t> het vernieuwende karakter ervan of de meerwaarde voor het veld</a:t>
            </a:r>
            <a:r>
              <a:rPr lang="nl-NL" sz="2000" dirty="0" smtClean="0"/>
              <a:t>.</a:t>
            </a:r>
          </a:p>
        </p:txBody>
      </p:sp>
      <p:sp>
        <p:nvSpPr>
          <p:cNvPr id="6" name="Tekstvak 5"/>
          <p:cNvSpPr txBox="1"/>
          <p:nvPr/>
        </p:nvSpPr>
        <p:spPr>
          <a:xfrm>
            <a:off x="525294" y="155643"/>
            <a:ext cx="8093412" cy="584775"/>
          </a:xfrm>
          <a:prstGeom prst="rect">
            <a:avLst/>
          </a:prstGeom>
          <a:noFill/>
        </p:spPr>
        <p:txBody>
          <a:bodyPr wrap="square" rtlCol="0">
            <a:spAutoFit/>
          </a:bodyPr>
          <a:lstStyle/>
          <a:p>
            <a:pPr algn="ctr"/>
            <a:r>
              <a:rPr lang="nl-NL" sz="3200" dirty="0" smtClean="0"/>
              <a:t>Online beoordelingscriteria</a:t>
            </a:r>
            <a:endParaRPr lang="nl-NL" sz="3200" dirty="0"/>
          </a:p>
        </p:txBody>
      </p:sp>
    </p:spTree>
    <p:extLst>
      <p:ext uri="{BB962C8B-B14F-4D97-AF65-F5344CB8AC3E}">
        <p14:creationId xmlns:p14="http://schemas.microsoft.com/office/powerpoint/2010/main" val="1254067523"/>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32059"/>
            <a:ext cx="9144000" cy="2225941"/>
          </a:xfrm>
        </p:spPr>
      </p:pic>
      <p:sp>
        <p:nvSpPr>
          <p:cNvPr id="5" name="Tekstvak 4"/>
          <p:cNvSpPr txBox="1"/>
          <p:nvPr/>
        </p:nvSpPr>
        <p:spPr>
          <a:xfrm>
            <a:off x="0" y="1459147"/>
            <a:ext cx="9144000" cy="3939540"/>
          </a:xfrm>
          <a:prstGeom prst="rect">
            <a:avLst/>
          </a:prstGeom>
          <a:noFill/>
        </p:spPr>
        <p:txBody>
          <a:bodyPr wrap="square" rtlCol="0">
            <a:spAutoFit/>
          </a:bodyPr>
          <a:lstStyle/>
          <a:p>
            <a:pPr algn="ctr"/>
            <a:r>
              <a:rPr lang="nl-NL" sz="2000" dirty="0"/>
              <a:t>H</a:t>
            </a:r>
            <a:r>
              <a:rPr lang="nl-NL" sz="2000" dirty="0" smtClean="0"/>
              <a:t>et </a:t>
            </a:r>
            <a:r>
              <a:rPr lang="nl-NL" sz="2000" dirty="0"/>
              <a:t>toegankelijk maken en het actief betrekken van diverse </a:t>
            </a:r>
            <a:r>
              <a:rPr lang="nl-NL" sz="2000" dirty="0" err="1" smtClean="0"/>
              <a:t>publieken</a:t>
            </a:r>
            <a:r>
              <a:rPr lang="nl-NL" sz="2000" dirty="0" smtClean="0"/>
              <a:t>. </a:t>
            </a:r>
          </a:p>
          <a:p>
            <a:pPr algn="ctr"/>
            <a:endParaRPr lang="nl-NL" sz="2000" dirty="0" smtClean="0"/>
          </a:p>
          <a:p>
            <a:pPr algn="ctr"/>
            <a:r>
              <a:rPr lang="nl-NL" sz="2000" dirty="0"/>
              <a:t>D</a:t>
            </a:r>
            <a:r>
              <a:rPr lang="nl-NL" sz="2000" dirty="0" smtClean="0"/>
              <a:t>e </a:t>
            </a:r>
            <a:r>
              <a:rPr lang="nl-NL" sz="2000" dirty="0"/>
              <a:t>betrokkenheid van de doelgroep en de procesmatige benadering even belangrijk zijn als het artistieke </a:t>
            </a:r>
            <a:r>
              <a:rPr lang="nl-NL" sz="2000" dirty="0" smtClean="0"/>
              <a:t>resultaat. </a:t>
            </a:r>
          </a:p>
          <a:p>
            <a:pPr algn="ctr"/>
            <a:endParaRPr lang="nl-NL" sz="2000" dirty="0"/>
          </a:p>
          <a:p>
            <a:pPr algn="ctr"/>
            <a:r>
              <a:rPr lang="nl-NL" sz="2000" dirty="0"/>
              <a:t>De functie </a:t>
            </a:r>
            <a:r>
              <a:rPr lang="nl-NL" sz="2000" dirty="0" smtClean="0"/>
              <a:t>‘participatie’ </a:t>
            </a:r>
            <a:r>
              <a:rPr lang="nl-NL" sz="2000" dirty="0"/>
              <a:t>neemt het publiek als uitgangspunt. Dit onderscheidt </a:t>
            </a:r>
            <a:r>
              <a:rPr lang="nl-NL" sz="2000" dirty="0" smtClean="0"/>
              <a:t>‘participatie’ </a:t>
            </a:r>
            <a:r>
              <a:rPr lang="nl-NL" sz="2000" dirty="0"/>
              <a:t>van de publiekswerkingstaak bij de functie </a:t>
            </a:r>
            <a:r>
              <a:rPr lang="nl-NL" sz="2000" dirty="0" smtClean="0"/>
              <a:t>‘presentatie’, </a:t>
            </a:r>
            <a:r>
              <a:rPr lang="nl-NL" sz="2000" dirty="0"/>
              <a:t>waar het artistieke resultaat als uitgangspunt wordt </a:t>
            </a:r>
            <a:r>
              <a:rPr lang="nl-NL" sz="2000" dirty="0" smtClean="0"/>
              <a:t>genomen. </a:t>
            </a:r>
          </a:p>
          <a:p>
            <a:endParaRPr lang="nl-NL" dirty="0"/>
          </a:p>
          <a:p>
            <a:endParaRPr lang="nl-NL" dirty="0"/>
          </a:p>
          <a:p>
            <a:endParaRPr lang="nl-NL" dirty="0" smtClean="0"/>
          </a:p>
          <a:p>
            <a:endParaRPr lang="nl-NL" dirty="0"/>
          </a:p>
          <a:p>
            <a:endParaRPr lang="nl-NL" dirty="0"/>
          </a:p>
        </p:txBody>
      </p:sp>
      <p:sp>
        <p:nvSpPr>
          <p:cNvPr id="2" name="Tekstvak 1"/>
          <p:cNvSpPr txBox="1"/>
          <p:nvPr/>
        </p:nvSpPr>
        <p:spPr>
          <a:xfrm>
            <a:off x="447472" y="252919"/>
            <a:ext cx="8073958" cy="523220"/>
          </a:xfrm>
          <a:prstGeom prst="rect">
            <a:avLst/>
          </a:prstGeom>
          <a:noFill/>
        </p:spPr>
        <p:txBody>
          <a:bodyPr wrap="square" rtlCol="0">
            <a:spAutoFit/>
          </a:bodyPr>
          <a:lstStyle/>
          <a:p>
            <a:pPr algn="ctr"/>
            <a:r>
              <a:rPr lang="nl-NL" sz="2800" dirty="0" smtClean="0"/>
              <a:t>Memorie van toelichting</a:t>
            </a:r>
            <a:endParaRPr lang="nl-NL" sz="2800" dirty="0"/>
          </a:p>
        </p:txBody>
      </p:sp>
    </p:spTree>
    <p:extLst>
      <p:ext uri="{BB962C8B-B14F-4D97-AF65-F5344CB8AC3E}">
        <p14:creationId xmlns:p14="http://schemas.microsoft.com/office/powerpoint/2010/main" val="1790065849"/>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72827"/>
            <a:ext cx="8229600" cy="1143000"/>
          </a:xfrm>
        </p:spPr>
        <p:txBody>
          <a:bodyPr/>
          <a:lstStyle/>
          <a:p>
            <a:r>
              <a:rPr lang="nl-NL" sz="3200" dirty="0" smtClean="0"/>
              <a:t>Visienota Sven </a:t>
            </a:r>
            <a:r>
              <a:rPr lang="nl-NL" sz="3200" dirty="0" err="1" smtClean="0"/>
              <a:t>Gatz</a:t>
            </a:r>
            <a:endParaRPr lang="nl-NL" sz="3200"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32059"/>
            <a:ext cx="9144000" cy="2225941"/>
          </a:xfrm>
        </p:spPr>
      </p:pic>
      <p:sp>
        <p:nvSpPr>
          <p:cNvPr id="3" name="Tekstvak 2"/>
          <p:cNvSpPr txBox="1"/>
          <p:nvPr/>
        </p:nvSpPr>
        <p:spPr>
          <a:xfrm>
            <a:off x="457200" y="1050596"/>
            <a:ext cx="8083685" cy="4031873"/>
          </a:xfrm>
          <a:prstGeom prst="rect">
            <a:avLst/>
          </a:prstGeom>
          <a:noFill/>
        </p:spPr>
        <p:txBody>
          <a:bodyPr wrap="square" rtlCol="0">
            <a:spAutoFit/>
          </a:bodyPr>
          <a:lstStyle/>
          <a:p>
            <a:pPr algn="ctr"/>
            <a:r>
              <a:rPr lang="nl-NL" sz="2000" dirty="0"/>
              <a:t>het ontwikkelen van intercultureel talent </a:t>
            </a:r>
            <a:endParaRPr lang="nl-NL" sz="2000" dirty="0" smtClean="0"/>
          </a:p>
          <a:p>
            <a:pPr algn="ctr"/>
            <a:endParaRPr lang="nl-NL" sz="2000" dirty="0"/>
          </a:p>
          <a:p>
            <a:pPr algn="ctr"/>
            <a:r>
              <a:rPr lang="nl-NL" sz="2000" dirty="0"/>
              <a:t>het verhogen van de culturele geletterdheid van het publiek </a:t>
            </a:r>
            <a:endParaRPr lang="nl-NL" sz="2000" dirty="0" smtClean="0"/>
          </a:p>
          <a:p>
            <a:pPr algn="ctr"/>
            <a:endParaRPr lang="nl-NL" sz="2000" dirty="0"/>
          </a:p>
          <a:p>
            <a:pPr algn="ctr"/>
            <a:r>
              <a:rPr lang="nl-NL" sz="2000" dirty="0"/>
              <a:t>co-creatie </a:t>
            </a:r>
            <a:endParaRPr lang="nl-NL" sz="2000" dirty="0" smtClean="0"/>
          </a:p>
          <a:p>
            <a:pPr algn="ctr"/>
            <a:endParaRPr lang="nl-NL" sz="2000" dirty="0"/>
          </a:p>
          <a:p>
            <a:pPr algn="ctr"/>
            <a:r>
              <a:rPr lang="nl-NL" sz="2000" dirty="0"/>
              <a:t>empowerment van kansengroepen </a:t>
            </a:r>
            <a:endParaRPr lang="nl-NL" sz="2000" dirty="0" smtClean="0"/>
          </a:p>
          <a:p>
            <a:pPr algn="ctr"/>
            <a:endParaRPr lang="nl-NL" sz="2000" dirty="0"/>
          </a:p>
          <a:p>
            <a:pPr algn="ctr"/>
            <a:r>
              <a:rPr lang="nl-NL" sz="2000" dirty="0"/>
              <a:t>projecten in het kader van stadsontwikkeling </a:t>
            </a:r>
            <a:endParaRPr lang="nl-NL" sz="2000" dirty="0" smtClean="0"/>
          </a:p>
          <a:p>
            <a:pPr algn="ctr"/>
            <a:endParaRPr lang="nl-NL" sz="2000" dirty="0"/>
          </a:p>
          <a:p>
            <a:pPr algn="ctr"/>
            <a:r>
              <a:rPr lang="nl-NL" sz="2000" dirty="0"/>
              <a:t>een divers personeelsbeleid </a:t>
            </a:r>
            <a:endParaRPr lang="nl-NL" sz="2000" dirty="0" smtClean="0"/>
          </a:p>
          <a:p>
            <a:endParaRPr lang="nl-NL" dirty="0"/>
          </a:p>
          <a:p>
            <a:endParaRPr lang="nl-NL" dirty="0"/>
          </a:p>
        </p:txBody>
      </p:sp>
    </p:spTree>
    <p:extLst>
      <p:ext uri="{BB962C8B-B14F-4D97-AF65-F5344CB8AC3E}">
        <p14:creationId xmlns:p14="http://schemas.microsoft.com/office/powerpoint/2010/main" val="6345582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32059"/>
            <a:ext cx="9144000" cy="2225941"/>
          </a:xfrm>
        </p:spPr>
      </p:pic>
      <p:sp>
        <p:nvSpPr>
          <p:cNvPr id="3" name="Tekstvak 2"/>
          <p:cNvSpPr txBox="1"/>
          <p:nvPr/>
        </p:nvSpPr>
        <p:spPr>
          <a:xfrm>
            <a:off x="457200" y="1186777"/>
            <a:ext cx="8229600" cy="2554545"/>
          </a:xfrm>
          <a:prstGeom prst="rect">
            <a:avLst/>
          </a:prstGeom>
          <a:noFill/>
        </p:spPr>
        <p:txBody>
          <a:bodyPr wrap="square" rtlCol="0">
            <a:spAutoFit/>
          </a:bodyPr>
          <a:lstStyle/>
          <a:p>
            <a:pPr lvl="0"/>
            <a:r>
              <a:rPr lang="nl-NL" sz="3200" b="1" dirty="0"/>
              <a:t>1)    organisaties met hoofdfunctie participatie:</a:t>
            </a:r>
            <a:endParaRPr lang="nl-NL" sz="3200" dirty="0"/>
          </a:p>
          <a:p>
            <a:pPr lvl="0"/>
            <a:r>
              <a:rPr lang="nl-NL" sz="2400" dirty="0"/>
              <a:t>		a.     participatie als enige functie</a:t>
            </a:r>
          </a:p>
          <a:p>
            <a:pPr lvl="0"/>
            <a:r>
              <a:rPr lang="nl-NL" sz="2400" dirty="0"/>
              <a:t>		b.     hoofdfunctie participatie + één nevenfunctie</a:t>
            </a:r>
          </a:p>
          <a:p>
            <a:pPr lvl="0"/>
            <a:r>
              <a:rPr lang="nl-NL" sz="3200" b="1" dirty="0" smtClean="0"/>
              <a:t>2</a:t>
            </a:r>
            <a:r>
              <a:rPr lang="nl-NL" sz="3200" b="1" dirty="0"/>
              <a:t>)    organisaties met nevenfunctie participatie:</a:t>
            </a:r>
            <a:endParaRPr lang="nl-NL" sz="3200" dirty="0"/>
          </a:p>
          <a:p>
            <a:pPr lvl="0"/>
            <a:r>
              <a:rPr lang="nl-NL" sz="2400" dirty="0"/>
              <a:t>		a.     hoofdfunctie + participatie als nevenfunctie</a:t>
            </a:r>
          </a:p>
          <a:p>
            <a:r>
              <a:rPr lang="nl-NL" sz="2400" dirty="0"/>
              <a:t>	</a:t>
            </a:r>
            <a:r>
              <a:rPr lang="nl-NL" sz="2400" dirty="0" smtClean="0"/>
              <a:t>	b</a:t>
            </a:r>
            <a:r>
              <a:rPr lang="nl-NL" sz="2400" dirty="0"/>
              <a:t>.     meerdere functies, waaronder participatie</a:t>
            </a:r>
          </a:p>
        </p:txBody>
      </p:sp>
    </p:spTree>
    <p:extLst>
      <p:ext uri="{BB962C8B-B14F-4D97-AF65-F5344CB8AC3E}">
        <p14:creationId xmlns:p14="http://schemas.microsoft.com/office/powerpoint/2010/main" val="24956662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8" y="0"/>
            <a:ext cx="9123362" cy="5433166"/>
          </a:xfrm>
          <a:prstGeom prst="rect">
            <a:avLst/>
          </a:prstGeom>
        </p:spPr>
      </p:pic>
      <p:grpSp>
        <p:nvGrpSpPr>
          <p:cNvPr id="14338" name="Group 2"/>
          <p:cNvGrpSpPr>
            <a:grpSpLocks/>
          </p:cNvGrpSpPr>
          <p:nvPr/>
        </p:nvGrpSpPr>
        <p:grpSpPr bwMode="auto">
          <a:xfrm>
            <a:off x="4943473" y="-65934"/>
            <a:ext cx="4200526" cy="3691818"/>
            <a:chOff x="4943107" y="-66646"/>
            <a:chExt cx="4201069" cy="3691838"/>
          </a:xfrm>
        </p:grpSpPr>
        <p:sp>
          <p:nvSpPr>
            <p:cNvPr id="4" name="Round Diagonal Corner Rectangle 3"/>
            <p:cNvSpPr/>
            <p:nvPr/>
          </p:nvSpPr>
          <p:spPr>
            <a:xfrm>
              <a:off x="4943108" y="-66646"/>
              <a:ext cx="4201068" cy="2886971"/>
            </a:xfrm>
            <a:prstGeom prst="round2DiagRect">
              <a:avLst/>
            </a:prstGeom>
            <a:solidFill>
              <a:srgbClr val="27A6E6">
                <a:alpha val="9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nl-BE"/>
            </a:p>
          </p:txBody>
        </p:sp>
        <p:sp>
          <p:nvSpPr>
            <p:cNvPr id="5" name="Right Triangle 4"/>
            <p:cNvSpPr/>
            <p:nvPr/>
          </p:nvSpPr>
          <p:spPr>
            <a:xfrm rot="5400000">
              <a:off x="5139238" y="2624194"/>
              <a:ext cx="804867" cy="1197130"/>
            </a:xfrm>
            <a:prstGeom prst="rtTriangl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nl-BE"/>
            </a:p>
          </p:txBody>
        </p:sp>
      </p:grpSp>
      <p:sp>
        <p:nvSpPr>
          <p:cNvPr id="14339" name="TextBox 8"/>
          <p:cNvSpPr txBox="1">
            <a:spLocks noChangeArrowheads="1"/>
          </p:cNvSpPr>
          <p:nvPr/>
        </p:nvSpPr>
        <p:spPr bwMode="auto">
          <a:xfrm>
            <a:off x="4857124" y="235289"/>
            <a:ext cx="437322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nl-BE" altLang="nl-NL" sz="4000" b="1" dirty="0" smtClean="0">
                <a:solidFill>
                  <a:srgbClr val="FFFFFF"/>
                </a:solidFill>
                <a:latin typeface="Verdana" charset="0"/>
              </a:rPr>
              <a:t>Het Grote Participatie</a:t>
            </a:r>
          </a:p>
          <a:p>
            <a:pPr algn="ctr" eaLnBrk="1" hangingPunct="1">
              <a:spcBef>
                <a:spcPct val="0"/>
              </a:spcBef>
              <a:buFontTx/>
              <a:buNone/>
            </a:pPr>
            <a:r>
              <a:rPr lang="nl-BE" altLang="nl-NL" sz="4000" b="1" dirty="0">
                <a:solidFill>
                  <a:srgbClr val="FFFFFF"/>
                </a:solidFill>
                <a:latin typeface="Verdana" charset="0"/>
              </a:rPr>
              <a:t>D</a:t>
            </a:r>
            <a:r>
              <a:rPr lang="nl-BE" altLang="nl-NL" sz="4000" b="1" dirty="0" smtClean="0">
                <a:solidFill>
                  <a:srgbClr val="FFFFFF"/>
                </a:solidFill>
                <a:latin typeface="Verdana" charset="0"/>
              </a:rPr>
              <a:t>ebat</a:t>
            </a:r>
            <a:endParaRPr lang="nl-BE" altLang="nl-NL" sz="4000" b="1" dirty="0">
              <a:solidFill>
                <a:srgbClr val="FFFFFF"/>
              </a:solidFill>
              <a:latin typeface="Verdana" charset="0"/>
            </a:endParaRPr>
          </a:p>
        </p:txBody>
      </p:sp>
      <p:pic>
        <p:nvPicPr>
          <p:cNvPr id="14340"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32159" y="5783155"/>
            <a:ext cx="1722658" cy="54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Box 1"/>
          <p:cNvSpPr txBox="1">
            <a:spLocks noChangeArrowheads="1"/>
          </p:cNvSpPr>
          <p:nvPr/>
        </p:nvSpPr>
        <p:spPr bwMode="auto">
          <a:xfrm>
            <a:off x="4943475" y="5499100"/>
            <a:ext cx="4025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r" eaLnBrk="1" hangingPunct="1">
              <a:spcBef>
                <a:spcPct val="0"/>
              </a:spcBef>
              <a:buFontTx/>
              <a:buNone/>
            </a:pPr>
            <a:r>
              <a:rPr lang="en-US" altLang="nl-NL" sz="2400" i="1" dirty="0" err="1" smtClean="0"/>
              <a:t>Vrijdag</a:t>
            </a:r>
            <a:r>
              <a:rPr lang="en-US" altLang="nl-NL" sz="2400" i="1" dirty="0" smtClean="0"/>
              <a:t> 2 </a:t>
            </a:r>
            <a:r>
              <a:rPr lang="en-US" altLang="nl-NL" sz="2400" i="1" dirty="0" err="1" smtClean="0"/>
              <a:t>september</a:t>
            </a:r>
            <a:r>
              <a:rPr lang="en-US" altLang="nl-NL" sz="2400" i="1" dirty="0"/>
              <a:t/>
            </a:r>
            <a:br>
              <a:rPr lang="en-US" altLang="nl-NL" sz="2400" i="1" dirty="0"/>
            </a:br>
            <a:r>
              <a:rPr lang="en-US" altLang="nl-NL" sz="2400" i="1" dirty="0" err="1" smtClean="0"/>
              <a:t>deSingel</a:t>
            </a:r>
            <a:endParaRPr lang="en-US" altLang="nl-NL" sz="2400" i="1" dirty="0"/>
          </a:p>
        </p:txBody>
      </p:sp>
      <p:pic>
        <p:nvPicPr>
          <p:cNvPr id="9"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2512742" y="5746775"/>
            <a:ext cx="1886457" cy="531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0" descr="LOGO-DEMOS.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943473" y="5663982"/>
            <a:ext cx="82178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7289427"/>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3552</TotalTime>
  <Words>182</Words>
  <Application>Microsoft Macintosh PowerPoint</Application>
  <PresentationFormat>Diavoorstelling (4:3)</PresentationFormat>
  <Paragraphs>47</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Calibri</vt:lpstr>
      <vt:lpstr>ＭＳ Ｐゴシック</vt:lpstr>
      <vt:lpstr>Verdana</vt:lpstr>
      <vt:lpstr>Arial</vt:lpstr>
      <vt:lpstr> Black </vt:lpstr>
      <vt:lpstr>PowerPoint-presentatie</vt:lpstr>
      <vt:lpstr>PowerPoint-presentatie</vt:lpstr>
      <vt:lpstr>PowerPoint-presentatie</vt:lpstr>
      <vt:lpstr>PowerPoint-presentatie</vt:lpstr>
      <vt:lpstr>PowerPoint-presentatie</vt:lpstr>
      <vt:lpstr>Visienota Sven Gatz</vt:lpstr>
      <vt:lpstr>PowerPoint-presentatie</vt:lpstr>
      <vt:lpstr>PowerPoint-presentatie</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Kunst in transitie Manifest voor participatieve kunstpraktijken </dc:title>
  <dc:creator>s trienekens</dc:creator>
  <cp:lastModifiedBy>Jos Peeters</cp:lastModifiedBy>
  <cp:revision>188</cp:revision>
  <dcterms:created xsi:type="dcterms:W3CDTF">2015-02-24T13:57:51Z</dcterms:created>
  <dcterms:modified xsi:type="dcterms:W3CDTF">2016-08-31T14:00:57Z</dcterms:modified>
</cp:coreProperties>
</file>