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7" r:id="rId2"/>
    <p:sldId id="258" r:id="rId3"/>
    <p:sldId id="283" r:id="rId4"/>
    <p:sldId id="284" r:id="rId5"/>
    <p:sldId id="286" r:id="rId6"/>
    <p:sldId id="289" r:id="rId7"/>
    <p:sldId id="287" r:id="rId8"/>
    <p:sldId id="288" r:id="rId9"/>
    <p:sldId id="290" r:id="rId10"/>
    <p:sldId id="291" r:id="rId11"/>
    <p:sldId id="339" r:id="rId12"/>
    <p:sldId id="340" r:id="rId13"/>
    <p:sldId id="342" r:id="rId14"/>
    <p:sldId id="343" r:id="rId15"/>
    <p:sldId id="344" r:id="rId16"/>
    <p:sldId id="345" r:id="rId17"/>
    <p:sldId id="346" r:id="rId18"/>
    <p:sldId id="341" r:id="rId19"/>
    <p:sldId id="297" r:id="rId20"/>
    <p:sldId id="298" r:id="rId21"/>
    <p:sldId id="299" r:id="rId22"/>
    <p:sldId id="294" r:id="rId23"/>
    <p:sldId id="295" r:id="rId24"/>
    <p:sldId id="300" r:id="rId25"/>
    <p:sldId id="310" r:id="rId26"/>
    <p:sldId id="313" r:id="rId27"/>
    <p:sldId id="314" r:id="rId28"/>
    <p:sldId id="315" r:id="rId29"/>
    <p:sldId id="316" r:id="rId30"/>
    <p:sldId id="317" r:id="rId31"/>
    <p:sldId id="318" r:id="rId32"/>
    <p:sldId id="319" r:id="rId33"/>
    <p:sldId id="320" r:id="rId34"/>
    <p:sldId id="329" r:id="rId35"/>
    <p:sldId id="336" r:id="rId36"/>
    <p:sldId id="333" r:id="rId37"/>
    <p:sldId id="335" r:id="rId38"/>
    <p:sldId id="322" r:id="rId39"/>
    <p:sldId id="323" r:id="rId40"/>
    <p:sldId id="324" r:id="rId41"/>
    <p:sldId id="325" r:id="rId42"/>
    <p:sldId id="337" r:id="rId43"/>
    <p:sldId id="330" r:id="rId44"/>
    <p:sldId id="327" r:id="rId45"/>
    <p:sldId id="282" r:id="rId46"/>
  </p:sldIdLst>
  <p:sldSz cx="9144000" cy="6858000" type="screen4x3"/>
  <p:notesSz cx="6669088" cy="9872663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611C"/>
    <a:srgbClr val="FFF2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Stijl, licht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tijl, licht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ijl, gemiddeld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020" autoAdjust="0"/>
  </p:normalViewPr>
  <p:slideViewPr>
    <p:cSldViewPr>
      <p:cViewPr>
        <p:scale>
          <a:sx n="58" d="100"/>
          <a:sy n="58" d="100"/>
        </p:scale>
        <p:origin x="-149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Map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Map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Map1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1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Map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Oneens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Activiteiten in de stad</c:v>
                </c:pt>
                <c:pt idx="1">
                  <c:v>Voorzieningen in de stad</c:v>
                </c:pt>
                <c:pt idx="2">
                  <c:v>Nieuwe plannen in de stad</c:v>
                </c:pt>
                <c:pt idx="3">
                  <c:v>Beslissingen van het stadsbestuur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19.03</c:v>
                </c:pt>
                <c:pt idx="1">
                  <c:v>25.630000000000003</c:v>
                </c:pt>
                <c:pt idx="2">
                  <c:v>27.29</c:v>
                </c:pt>
                <c:pt idx="3">
                  <c:v>36.489999999999995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F46-4867-B87B-6942B303AFA2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Neutraal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Activiteiten in de stad</c:v>
                </c:pt>
                <c:pt idx="1">
                  <c:v>Voorzieningen in de stad</c:v>
                </c:pt>
                <c:pt idx="2">
                  <c:v>Nieuwe plannen in de stad</c:v>
                </c:pt>
                <c:pt idx="3">
                  <c:v>Beslissingen van het stadsbestuur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18.39</c:v>
                </c:pt>
                <c:pt idx="1">
                  <c:v>14.07</c:v>
                </c:pt>
                <c:pt idx="2">
                  <c:v>14.65</c:v>
                </c:pt>
                <c:pt idx="3">
                  <c:v>18.43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F46-4867-B87B-6942B303AFA2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Eens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Activiteiten in de stad</c:v>
                </c:pt>
                <c:pt idx="1">
                  <c:v>Voorzieningen in de stad</c:v>
                </c:pt>
                <c:pt idx="2">
                  <c:v>Nieuwe plannen in de stad</c:v>
                </c:pt>
                <c:pt idx="3">
                  <c:v>Beslissingen van het stadsbestuur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47.04</c:v>
                </c:pt>
                <c:pt idx="1">
                  <c:v>40.03</c:v>
                </c:pt>
                <c:pt idx="2">
                  <c:v>41</c:v>
                </c:pt>
                <c:pt idx="3">
                  <c:v>26.3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F46-4867-B87B-6942B303AF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1468800"/>
        <c:axId val="81548416"/>
      </c:barChart>
      <c:catAx>
        <c:axId val="81468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81548416"/>
        <c:crosses val="autoZero"/>
        <c:auto val="1"/>
        <c:lblAlgn val="ctr"/>
        <c:lblOffset val="100"/>
        <c:noMultiLvlLbl val="0"/>
      </c:catAx>
      <c:valAx>
        <c:axId val="815484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81468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Blad2!$B$1</c:f>
              <c:strCache>
                <c:ptCount val="1"/>
                <c:pt idx="0">
                  <c:v>Oneens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Blad2!$A$2:$A$3</c:f>
              <c:strCache>
                <c:ptCount val="2"/>
                <c:pt idx="0">
                  <c:v>bewoners te betrekken</c:v>
                </c:pt>
                <c:pt idx="1">
                  <c:v>wensen van bevolking te kennen</c:v>
                </c:pt>
              </c:strCache>
            </c:strRef>
          </c:cat>
          <c:val>
            <c:numRef>
              <c:f>Blad2!$B$2:$B$3</c:f>
              <c:numCache>
                <c:formatCode>General</c:formatCode>
                <c:ptCount val="2"/>
                <c:pt idx="0">
                  <c:v>23.85</c:v>
                </c:pt>
                <c:pt idx="1">
                  <c:v>28.15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5B-41A8-9CDC-9CE2BBC3A69F}"/>
            </c:ext>
          </c:extLst>
        </c:ser>
        <c:ser>
          <c:idx val="1"/>
          <c:order val="1"/>
          <c:tx>
            <c:strRef>
              <c:f>Blad2!$C$1</c:f>
              <c:strCache>
                <c:ptCount val="1"/>
                <c:pt idx="0">
                  <c:v>Neutraal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Blad2!$A$2:$A$3</c:f>
              <c:strCache>
                <c:ptCount val="2"/>
                <c:pt idx="0">
                  <c:v>bewoners te betrekken</c:v>
                </c:pt>
                <c:pt idx="1">
                  <c:v>wensen van bevolking te kennen</c:v>
                </c:pt>
              </c:strCache>
            </c:strRef>
          </c:cat>
          <c:val>
            <c:numRef>
              <c:f>Blad2!$C$2:$C$3</c:f>
              <c:numCache>
                <c:formatCode>General</c:formatCode>
                <c:ptCount val="2"/>
                <c:pt idx="0">
                  <c:v>23.16</c:v>
                </c:pt>
                <c:pt idx="1">
                  <c:v>19.440000000000001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95B-41A8-9CDC-9CE2BBC3A69F}"/>
            </c:ext>
          </c:extLst>
        </c:ser>
        <c:ser>
          <c:idx val="2"/>
          <c:order val="2"/>
          <c:tx>
            <c:strRef>
              <c:f>Blad2!$D$1</c:f>
              <c:strCache>
                <c:ptCount val="1"/>
                <c:pt idx="0">
                  <c:v>Eens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Blad2!$A$2:$A$3</c:f>
              <c:strCache>
                <c:ptCount val="2"/>
                <c:pt idx="0">
                  <c:v>bewoners te betrekken</c:v>
                </c:pt>
                <c:pt idx="1">
                  <c:v>wensen van bevolking te kennen</c:v>
                </c:pt>
              </c:strCache>
            </c:strRef>
          </c:cat>
          <c:val>
            <c:numRef>
              <c:f>Blad2!$D$2:$D$3</c:f>
              <c:numCache>
                <c:formatCode>General</c:formatCode>
                <c:ptCount val="2"/>
                <c:pt idx="0">
                  <c:v>28.67</c:v>
                </c:pt>
                <c:pt idx="1">
                  <c:v>31.549999999999997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95B-41A8-9CDC-9CE2BBC3A6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2903808"/>
        <c:axId val="82905344"/>
      </c:barChart>
      <c:catAx>
        <c:axId val="82903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82905344"/>
        <c:crosses val="autoZero"/>
        <c:auto val="1"/>
        <c:lblAlgn val="ctr"/>
        <c:lblOffset val="100"/>
        <c:noMultiLvlLbl val="0"/>
      </c:catAx>
      <c:valAx>
        <c:axId val="829053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82903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Blad3!$B$1:$D$1</c:f>
              <c:strCache>
                <c:ptCount val="3"/>
                <c:pt idx="0">
                  <c:v>Ontevreden</c:v>
                </c:pt>
                <c:pt idx="1">
                  <c:v>Neutraal</c:v>
                </c:pt>
                <c:pt idx="2">
                  <c:v>Tevreden</c:v>
                </c:pt>
              </c:strCache>
            </c:strRef>
          </c:cat>
          <c:val>
            <c:numRef>
              <c:f>Blad3!$B$2:$D$2</c:f>
              <c:numCache>
                <c:formatCode>General</c:formatCode>
                <c:ptCount val="3"/>
                <c:pt idx="0">
                  <c:v>13.170000000000002</c:v>
                </c:pt>
                <c:pt idx="1">
                  <c:v>51.22</c:v>
                </c:pt>
                <c:pt idx="2">
                  <c:v>27.4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8C2-4707-8607-B9CA4CC0B4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2914688"/>
        <c:axId val="82932864"/>
      </c:barChart>
      <c:catAx>
        <c:axId val="82914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82932864"/>
        <c:crosses val="autoZero"/>
        <c:auto val="1"/>
        <c:lblAlgn val="ctr"/>
        <c:lblOffset val="100"/>
        <c:noMultiLvlLbl val="0"/>
      </c:catAx>
      <c:valAx>
        <c:axId val="82932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82914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Blad1!$F$3:$F$8</c:f>
              <c:strCache>
                <c:ptCount val="6"/>
                <c:pt idx="0">
                  <c:v>geen antwoord</c:v>
                </c:pt>
                <c:pt idx="2">
                  <c:v>ik of iemand van het gezin is eigenaar van de woning</c:v>
                </c:pt>
                <c:pt idx="3">
                  <c:v>ik woon in een huurwoning</c:v>
                </c:pt>
                <c:pt idx="4">
                  <c:v>ik woon in een sociale huurwoning</c:v>
                </c:pt>
                <c:pt idx="5">
                  <c:v>ik woon in een tehuis</c:v>
                </c:pt>
              </c:strCache>
            </c:strRef>
          </c:cat>
          <c:val>
            <c:numRef>
              <c:f>Blad1!$G$3:$G$8</c:f>
              <c:numCache>
                <c:formatCode>General</c:formatCode>
                <c:ptCount val="6"/>
                <c:pt idx="0">
                  <c:v>3.4</c:v>
                </c:pt>
                <c:pt idx="2">
                  <c:v>42.9</c:v>
                </c:pt>
                <c:pt idx="3">
                  <c:v>18.3</c:v>
                </c:pt>
                <c:pt idx="4">
                  <c:v>27.9</c:v>
                </c:pt>
                <c:pt idx="5">
                  <c:v>7.5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704-42A2-A643-A2FE449785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1061632"/>
        <c:axId val="111083904"/>
      </c:barChart>
      <c:catAx>
        <c:axId val="111061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111083904"/>
        <c:crosses val="autoZero"/>
        <c:auto val="1"/>
        <c:lblAlgn val="ctr"/>
        <c:lblOffset val="100"/>
        <c:noMultiLvlLbl val="0"/>
      </c:catAx>
      <c:valAx>
        <c:axId val="1110839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111061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/>
      </a:pPr>
      <a:endParaRPr lang="nl-B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Blad1!$B$2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F79646"/>
            </a:solidFill>
            <a:ln>
              <a:noFill/>
            </a:ln>
            <a:effectLst/>
          </c:spPr>
          <c:invertIfNegative val="0"/>
          <c:cat>
            <c:strRef>
              <c:f>Blad1!$A$3:$A$7</c:f>
              <c:strCache>
                <c:ptCount val="5"/>
                <c:pt idx="0">
                  <c:v>heel ontevreden</c:v>
                </c:pt>
                <c:pt idx="1">
                  <c:v>ontevreden</c:v>
                </c:pt>
                <c:pt idx="2">
                  <c:v>niet ontevreden maar ook niet tevreden</c:v>
                </c:pt>
                <c:pt idx="3">
                  <c:v>tevreden</c:v>
                </c:pt>
                <c:pt idx="4">
                  <c:v>heel tevreden</c:v>
                </c:pt>
              </c:strCache>
            </c:strRef>
          </c:cat>
          <c:val>
            <c:numRef>
              <c:f>Blad1!$B$3:$B$7</c:f>
              <c:numCache>
                <c:formatCode>###0.0</c:formatCode>
                <c:ptCount val="5"/>
                <c:pt idx="0">
                  <c:v>7.5664718716124844</c:v>
                </c:pt>
                <c:pt idx="1">
                  <c:v>8.6428874824283639</c:v>
                </c:pt>
                <c:pt idx="2">
                  <c:v>19.634474713927581</c:v>
                </c:pt>
                <c:pt idx="3">
                  <c:v>38.212887225079356</c:v>
                </c:pt>
                <c:pt idx="4">
                  <c:v>25.943278706952217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CC9-449A-87B3-0FE1E7A025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6684288"/>
        <c:axId val="96698368"/>
      </c:barChart>
      <c:catAx>
        <c:axId val="96684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96698368"/>
        <c:crosses val="autoZero"/>
        <c:auto val="1"/>
        <c:lblAlgn val="ctr"/>
        <c:lblOffset val="100"/>
        <c:noMultiLvlLbl val="0"/>
      </c:catAx>
      <c:valAx>
        <c:axId val="966983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96684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749928-00F9-41D5-BDA2-5A686F77BBCB}" type="doc">
      <dgm:prSet loTypeId="urn:microsoft.com/office/officeart/2008/layout/RadialCluster" loCatId="cycle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nl-BE"/>
        </a:p>
      </dgm:t>
    </dgm:pt>
    <dgm:pt modelId="{73DDFE84-D39E-472E-AB32-4CC5FD8DE2C5}">
      <dgm:prSet phldrT="[Tekst]"/>
      <dgm:spPr/>
      <dgm:t>
        <a:bodyPr/>
        <a:lstStyle/>
        <a:p>
          <a:r>
            <a:rPr lang="nl-BE" dirty="0" smtClean="0"/>
            <a:t>Kwaliteit van het leven</a:t>
          </a:r>
          <a:endParaRPr lang="nl-BE" dirty="0"/>
        </a:p>
      </dgm:t>
    </dgm:pt>
    <dgm:pt modelId="{F1FD6274-7A8A-41E4-820E-152AE42ED3B4}" type="parTrans" cxnId="{EB25B98D-3D69-4961-AAD6-1D50D7B83742}">
      <dgm:prSet/>
      <dgm:spPr/>
      <dgm:t>
        <a:bodyPr/>
        <a:lstStyle/>
        <a:p>
          <a:endParaRPr lang="nl-BE"/>
        </a:p>
      </dgm:t>
    </dgm:pt>
    <dgm:pt modelId="{B17CFE6D-0829-449F-BE01-71C2A4D59BAC}" type="sibTrans" cxnId="{EB25B98D-3D69-4961-AAD6-1D50D7B83742}">
      <dgm:prSet/>
      <dgm:spPr/>
      <dgm:t>
        <a:bodyPr/>
        <a:lstStyle/>
        <a:p>
          <a:endParaRPr lang="nl-BE"/>
        </a:p>
      </dgm:t>
    </dgm:pt>
    <dgm:pt modelId="{DBB80459-6064-497F-B3F5-C6ECA42F37A2}">
      <dgm:prSet phldrT="[Tekst]" custT="1"/>
      <dgm:spPr/>
      <dgm:t>
        <a:bodyPr/>
        <a:lstStyle/>
        <a:p>
          <a:r>
            <a:rPr lang="nl-BE" sz="2400" dirty="0" smtClean="0"/>
            <a:t>Economische indicatoren</a:t>
          </a:r>
          <a:endParaRPr lang="nl-BE" sz="2400" dirty="0"/>
        </a:p>
      </dgm:t>
    </dgm:pt>
    <dgm:pt modelId="{BD29E418-D648-4EC7-AD26-4DD4C1ACD50F}" type="parTrans" cxnId="{CF8D960C-8473-4C37-B6AF-AB9590561EFA}">
      <dgm:prSet/>
      <dgm:spPr/>
      <dgm:t>
        <a:bodyPr/>
        <a:lstStyle/>
        <a:p>
          <a:endParaRPr lang="nl-BE"/>
        </a:p>
      </dgm:t>
    </dgm:pt>
    <dgm:pt modelId="{10F7E73C-DB3E-4F6E-91F6-DD66842112F7}" type="sibTrans" cxnId="{CF8D960C-8473-4C37-B6AF-AB9590561EFA}">
      <dgm:prSet/>
      <dgm:spPr/>
      <dgm:t>
        <a:bodyPr/>
        <a:lstStyle/>
        <a:p>
          <a:endParaRPr lang="nl-BE"/>
        </a:p>
      </dgm:t>
    </dgm:pt>
    <dgm:pt modelId="{FF73BFF3-423D-458F-AC7B-D74E4CAB9DA0}">
      <dgm:prSet phldrT="[Tekst]" custT="1"/>
      <dgm:spPr/>
      <dgm:t>
        <a:bodyPr/>
        <a:lstStyle/>
        <a:p>
          <a:r>
            <a:rPr lang="nl-BE" sz="2400" dirty="0" smtClean="0"/>
            <a:t>Sociale indicatoren</a:t>
          </a:r>
          <a:endParaRPr lang="nl-BE" sz="2400" dirty="0"/>
        </a:p>
      </dgm:t>
    </dgm:pt>
    <dgm:pt modelId="{0DFC0087-3AFC-40B6-910F-ED3371734ED4}" type="parTrans" cxnId="{7E5967C2-E9F6-4F73-A1AE-6EF704EECB5D}">
      <dgm:prSet/>
      <dgm:spPr/>
      <dgm:t>
        <a:bodyPr/>
        <a:lstStyle/>
        <a:p>
          <a:endParaRPr lang="nl-BE"/>
        </a:p>
      </dgm:t>
    </dgm:pt>
    <dgm:pt modelId="{DEEA01D8-BEAC-4D33-B743-9F457DE708D0}" type="sibTrans" cxnId="{7E5967C2-E9F6-4F73-A1AE-6EF704EECB5D}">
      <dgm:prSet/>
      <dgm:spPr/>
      <dgm:t>
        <a:bodyPr/>
        <a:lstStyle/>
        <a:p>
          <a:endParaRPr lang="nl-BE"/>
        </a:p>
      </dgm:t>
    </dgm:pt>
    <dgm:pt modelId="{9E721ADA-A548-4D3E-BFCA-7B50662C3412}">
      <dgm:prSet phldrT="[Tekst]" custT="1"/>
      <dgm:spPr/>
      <dgm:t>
        <a:bodyPr/>
        <a:lstStyle/>
        <a:p>
          <a:r>
            <a:rPr lang="nl-BE" sz="2400" dirty="0" smtClean="0"/>
            <a:t>Subjectieve indicatoren</a:t>
          </a:r>
          <a:endParaRPr lang="nl-BE" sz="2400" dirty="0"/>
        </a:p>
      </dgm:t>
    </dgm:pt>
    <dgm:pt modelId="{D4573E1E-F89B-46AA-A75A-E72DA41F43C1}" type="parTrans" cxnId="{A2A754F2-1060-4780-813C-8C81A6A9DC38}">
      <dgm:prSet/>
      <dgm:spPr/>
      <dgm:t>
        <a:bodyPr/>
        <a:lstStyle/>
        <a:p>
          <a:endParaRPr lang="nl-BE"/>
        </a:p>
      </dgm:t>
    </dgm:pt>
    <dgm:pt modelId="{EDB864CE-694C-44BB-A255-0DCFFB04E853}" type="sibTrans" cxnId="{A2A754F2-1060-4780-813C-8C81A6A9DC38}">
      <dgm:prSet/>
      <dgm:spPr/>
      <dgm:t>
        <a:bodyPr/>
        <a:lstStyle/>
        <a:p>
          <a:endParaRPr lang="nl-BE"/>
        </a:p>
      </dgm:t>
    </dgm:pt>
    <dgm:pt modelId="{F6142ED1-1361-4FCD-87CD-6BDC2F252FCF}" type="pres">
      <dgm:prSet presAssocID="{BE749928-00F9-41D5-BDA2-5A686F77BBC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nl-BE"/>
        </a:p>
      </dgm:t>
    </dgm:pt>
    <dgm:pt modelId="{41E17493-28DD-4CA4-8A80-048732100986}" type="pres">
      <dgm:prSet presAssocID="{73DDFE84-D39E-472E-AB32-4CC5FD8DE2C5}" presName="singleCycle" presStyleCnt="0"/>
      <dgm:spPr/>
    </dgm:pt>
    <dgm:pt modelId="{DFCFB7F3-018D-43C8-9851-EC2677526BE5}" type="pres">
      <dgm:prSet presAssocID="{73DDFE84-D39E-472E-AB32-4CC5FD8DE2C5}" presName="singleCenter" presStyleLbl="node1" presStyleIdx="0" presStyleCnt="4" custScaleX="266185" custLinFactNeighborX="-539" custLinFactNeighborY="-7761">
        <dgm:presLayoutVars>
          <dgm:chMax val="7"/>
          <dgm:chPref val="7"/>
        </dgm:presLayoutVars>
      </dgm:prSet>
      <dgm:spPr/>
      <dgm:t>
        <a:bodyPr/>
        <a:lstStyle/>
        <a:p>
          <a:endParaRPr lang="nl-BE"/>
        </a:p>
      </dgm:t>
    </dgm:pt>
    <dgm:pt modelId="{EC627E87-28F7-4C52-82FA-999334A0987C}" type="pres">
      <dgm:prSet presAssocID="{BD29E418-D648-4EC7-AD26-4DD4C1ACD50F}" presName="Name56" presStyleLbl="parChTrans1D2" presStyleIdx="0" presStyleCnt="3"/>
      <dgm:spPr/>
      <dgm:t>
        <a:bodyPr/>
        <a:lstStyle/>
        <a:p>
          <a:endParaRPr lang="nl-BE"/>
        </a:p>
      </dgm:t>
    </dgm:pt>
    <dgm:pt modelId="{469FA63A-9B6A-4A91-BA06-931BAF987468}" type="pres">
      <dgm:prSet presAssocID="{DBB80459-6064-497F-B3F5-C6ECA42F37A2}" presName="text0" presStyleLbl="node1" presStyleIdx="1" presStyleCnt="4" custScaleX="458389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A54DF03B-3944-4E1E-BE64-D11B2AAF2C12}" type="pres">
      <dgm:prSet presAssocID="{0DFC0087-3AFC-40B6-910F-ED3371734ED4}" presName="Name56" presStyleLbl="parChTrans1D2" presStyleIdx="1" presStyleCnt="3"/>
      <dgm:spPr/>
      <dgm:t>
        <a:bodyPr/>
        <a:lstStyle/>
        <a:p>
          <a:endParaRPr lang="nl-BE"/>
        </a:p>
      </dgm:t>
    </dgm:pt>
    <dgm:pt modelId="{219001E7-7F4B-49D5-B8DD-E3435262DC5B}" type="pres">
      <dgm:prSet presAssocID="{FF73BFF3-423D-458F-AC7B-D74E4CAB9DA0}" presName="text0" presStyleLbl="node1" presStyleIdx="2" presStyleCnt="4" custScaleX="405124" custRadScaleRad="142313" custRadScaleInc="212498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AE3CCB4-C033-4876-8253-C01EFB682CCC}" type="pres">
      <dgm:prSet presAssocID="{D4573E1E-F89B-46AA-A75A-E72DA41F43C1}" presName="Name56" presStyleLbl="parChTrans1D2" presStyleIdx="2" presStyleCnt="3"/>
      <dgm:spPr/>
      <dgm:t>
        <a:bodyPr/>
        <a:lstStyle/>
        <a:p>
          <a:endParaRPr lang="nl-BE"/>
        </a:p>
      </dgm:t>
    </dgm:pt>
    <dgm:pt modelId="{B16C412D-3939-4E09-9F10-DC803AB37DE4}" type="pres">
      <dgm:prSet presAssocID="{9E721ADA-A548-4D3E-BFCA-7B50662C3412}" presName="text0" presStyleLbl="node1" presStyleIdx="3" presStyleCnt="4" custScaleX="413798" custRadScaleRad="159238" custRadScaleInc="-219108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A2A754F2-1060-4780-813C-8C81A6A9DC38}" srcId="{73DDFE84-D39E-472E-AB32-4CC5FD8DE2C5}" destId="{9E721ADA-A548-4D3E-BFCA-7B50662C3412}" srcOrd="2" destOrd="0" parTransId="{D4573E1E-F89B-46AA-A75A-E72DA41F43C1}" sibTransId="{EDB864CE-694C-44BB-A255-0DCFFB04E853}"/>
    <dgm:cxn modelId="{D2D55CCB-B052-4220-B267-EBF6289CF7D3}" type="presOf" srcId="{BE749928-00F9-41D5-BDA2-5A686F77BBCB}" destId="{F6142ED1-1361-4FCD-87CD-6BDC2F252FCF}" srcOrd="0" destOrd="0" presId="urn:microsoft.com/office/officeart/2008/layout/RadialCluster"/>
    <dgm:cxn modelId="{E9885A06-908D-496F-9FBB-2C286B73D63B}" type="presOf" srcId="{73DDFE84-D39E-472E-AB32-4CC5FD8DE2C5}" destId="{DFCFB7F3-018D-43C8-9851-EC2677526BE5}" srcOrd="0" destOrd="0" presId="urn:microsoft.com/office/officeart/2008/layout/RadialCluster"/>
    <dgm:cxn modelId="{6596848E-CF63-4E6C-B991-F8001BCE1632}" type="presOf" srcId="{D4573E1E-F89B-46AA-A75A-E72DA41F43C1}" destId="{7AE3CCB4-C033-4876-8253-C01EFB682CCC}" srcOrd="0" destOrd="0" presId="urn:microsoft.com/office/officeart/2008/layout/RadialCluster"/>
    <dgm:cxn modelId="{F4EE39B7-2B7C-4251-8909-5C90760028C2}" type="presOf" srcId="{0DFC0087-3AFC-40B6-910F-ED3371734ED4}" destId="{A54DF03B-3944-4E1E-BE64-D11B2AAF2C12}" srcOrd="0" destOrd="0" presId="urn:microsoft.com/office/officeart/2008/layout/RadialCluster"/>
    <dgm:cxn modelId="{EB25B98D-3D69-4961-AAD6-1D50D7B83742}" srcId="{BE749928-00F9-41D5-BDA2-5A686F77BBCB}" destId="{73DDFE84-D39E-472E-AB32-4CC5FD8DE2C5}" srcOrd="0" destOrd="0" parTransId="{F1FD6274-7A8A-41E4-820E-152AE42ED3B4}" sibTransId="{B17CFE6D-0829-449F-BE01-71C2A4D59BAC}"/>
    <dgm:cxn modelId="{229D466A-E8DA-4B03-8D89-659AAA181460}" type="presOf" srcId="{9E721ADA-A548-4D3E-BFCA-7B50662C3412}" destId="{B16C412D-3939-4E09-9F10-DC803AB37DE4}" srcOrd="0" destOrd="0" presId="urn:microsoft.com/office/officeart/2008/layout/RadialCluster"/>
    <dgm:cxn modelId="{F9E54247-506E-4C13-80C1-6FB58D0ECA05}" type="presOf" srcId="{FF73BFF3-423D-458F-AC7B-D74E4CAB9DA0}" destId="{219001E7-7F4B-49D5-B8DD-E3435262DC5B}" srcOrd="0" destOrd="0" presId="urn:microsoft.com/office/officeart/2008/layout/RadialCluster"/>
    <dgm:cxn modelId="{AEDCD05C-513E-458A-B26D-447DF3FC890F}" type="presOf" srcId="{DBB80459-6064-497F-B3F5-C6ECA42F37A2}" destId="{469FA63A-9B6A-4A91-BA06-931BAF987468}" srcOrd="0" destOrd="0" presId="urn:microsoft.com/office/officeart/2008/layout/RadialCluster"/>
    <dgm:cxn modelId="{7E5967C2-E9F6-4F73-A1AE-6EF704EECB5D}" srcId="{73DDFE84-D39E-472E-AB32-4CC5FD8DE2C5}" destId="{FF73BFF3-423D-458F-AC7B-D74E4CAB9DA0}" srcOrd="1" destOrd="0" parTransId="{0DFC0087-3AFC-40B6-910F-ED3371734ED4}" sibTransId="{DEEA01D8-BEAC-4D33-B743-9F457DE708D0}"/>
    <dgm:cxn modelId="{0ABE0D6D-4B0D-487B-ADF2-13055860BA82}" type="presOf" srcId="{BD29E418-D648-4EC7-AD26-4DD4C1ACD50F}" destId="{EC627E87-28F7-4C52-82FA-999334A0987C}" srcOrd="0" destOrd="0" presId="urn:microsoft.com/office/officeart/2008/layout/RadialCluster"/>
    <dgm:cxn modelId="{CF8D960C-8473-4C37-B6AF-AB9590561EFA}" srcId="{73DDFE84-D39E-472E-AB32-4CC5FD8DE2C5}" destId="{DBB80459-6064-497F-B3F5-C6ECA42F37A2}" srcOrd="0" destOrd="0" parTransId="{BD29E418-D648-4EC7-AD26-4DD4C1ACD50F}" sibTransId="{10F7E73C-DB3E-4F6E-91F6-DD66842112F7}"/>
    <dgm:cxn modelId="{3FA209DA-1557-4C05-B086-500BC71A7D8C}" type="presParOf" srcId="{F6142ED1-1361-4FCD-87CD-6BDC2F252FCF}" destId="{41E17493-28DD-4CA4-8A80-048732100986}" srcOrd="0" destOrd="0" presId="urn:microsoft.com/office/officeart/2008/layout/RadialCluster"/>
    <dgm:cxn modelId="{8CC957E6-D6F0-4817-8EBE-F2F490292A0F}" type="presParOf" srcId="{41E17493-28DD-4CA4-8A80-048732100986}" destId="{DFCFB7F3-018D-43C8-9851-EC2677526BE5}" srcOrd="0" destOrd="0" presId="urn:microsoft.com/office/officeart/2008/layout/RadialCluster"/>
    <dgm:cxn modelId="{3B6C79F1-800F-4F42-8DEE-9AB82A7D9A7E}" type="presParOf" srcId="{41E17493-28DD-4CA4-8A80-048732100986}" destId="{EC627E87-28F7-4C52-82FA-999334A0987C}" srcOrd="1" destOrd="0" presId="urn:microsoft.com/office/officeart/2008/layout/RadialCluster"/>
    <dgm:cxn modelId="{9D29315D-28EF-4091-BCFD-54B1609845E7}" type="presParOf" srcId="{41E17493-28DD-4CA4-8A80-048732100986}" destId="{469FA63A-9B6A-4A91-BA06-931BAF987468}" srcOrd="2" destOrd="0" presId="urn:microsoft.com/office/officeart/2008/layout/RadialCluster"/>
    <dgm:cxn modelId="{911ACC3E-DE9F-486B-9518-90C346AD2601}" type="presParOf" srcId="{41E17493-28DD-4CA4-8A80-048732100986}" destId="{A54DF03B-3944-4E1E-BE64-D11B2AAF2C12}" srcOrd="3" destOrd="0" presId="urn:microsoft.com/office/officeart/2008/layout/RadialCluster"/>
    <dgm:cxn modelId="{471E36EA-37AC-4E51-B175-5F9C7C8144AD}" type="presParOf" srcId="{41E17493-28DD-4CA4-8A80-048732100986}" destId="{219001E7-7F4B-49D5-B8DD-E3435262DC5B}" srcOrd="4" destOrd="0" presId="urn:microsoft.com/office/officeart/2008/layout/RadialCluster"/>
    <dgm:cxn modelId="{9B688F92-59DC-43D3-BD3F-22E50EA92B2E}" type="presParOf" srcId="{41E17493-28DD-4CA4-8A80-048732100986}" destId="{7AE3CCB4-C033-4876-8253-C01EFB682CCC}" srcOrd="5" destOrd="0" presId="urn:microsoft.com/office/officeart/2008/layout/RadialCluster"/>
    <dgm:cxn modelId="{5C4BE8D5-B869-4BC6-B014-E160D13CA397}" type="presParOf" srcId="{41E17493-28DD-4CA4-8A80-048732100986}" destId="{B16C412D-3939-4E09-9F10-DC803AB37DE4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CFB7F3-018D-43C8-9851-EC2677526BE5}">
      <dsp:nvSpPr>
        <dsp:cNvPr id="0" name=""/>
        <dsp:cNvSpPr/>
      </dsp:nvSpPr>
      <dsp:spPr>
        <a:xfrm>
          <a:off x="2587324" y="1599946"/>
          <a:ext cx="3245327" cy="12192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3200" kern="1200" dirty="0" smtClean="0"/>
            <a:t>Kwaliteit van het leven</a:t>
          </a:r>
          <a:endParaRPr lang="nl-BE" sz="3200" kern="1200" dirty="0"/>
        </a:p>
      </dsp:txBody>
      <dsp:txXfrm>
        <a:off x="2646840" y="1659462"/>
        <a:ext cx="3126295" cy="1100168"/>
      </dsp:txXfrm>
    </dsp:sp>
    <dsp:sp modelId="{EC627E87-28F7-4C52-82FA-999334A0987C}">
      <dsp:nvSpPr>
        <dsp:cNvPr id="0" name=""/>
        <dsp:cNvSpPr/>
      </dsp:nvSpPr>
      <dsp:spPr>
        <a:xfrm rot="16243866">
          <a:off x="3939119" y="1317720"/>
          <a:ext cx="56449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4498" y="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9FA63A-9B6A-4A91-BA06-931BAF987468}">
      <dsp:nvSpPr>
        <dsp:cNvPr id="0" name=""/>
        <dsp:cNvSpPr/>
      </dsp:nvSpPr>
      <dsp:spPr>
        <a:xfrm>
          <a:off x="2357974" y="218630"/>
          <a:ext cx="3744414" cy="81686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400" kern="1200" dirty="0" smtClean="0"/>
            <a:t>Economische indicatoren</a:t>
          </a:r>
          <a:endParaRPr lang="nl-BE" sz="2400" kern="1200" dirty="0"/>
        </a:p>
      </dsp:txBody>
      <dsp:txXfrm>
        <a:off x="2397850" y="258506"/>
        <a:ext cx="3664662" cy="737112"/>
      </dsp:txXfrm>
    </dsp:sp>
    <dsp:sp modelId="{A54DF03B-3944-4E1E-BE64-D11B2AAF2C12}">
      <dsp:nvSpPr>
        <dsp:cNvPr id="0" name=""/>
        <dsp:cNvSpPr/>
      </dsp:nvSpPr>
      <dsp:spPr>
        <a:xfrm rot="9106665">
          <a:off x="2491440" y="2965633"/>
          <a:ext cx="61953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19533" y="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9001E7-7F4B-49D5-B8DD-E3435262DC5B}">
      <dsp:nvSpPr>
        <dsp:cNvPr id="0" name=""/>
        <dsp:cNvSpPr/>
      </dsp:nvSpPr>
      <dsp:spPr>
        <a:xfrm>
          <a:off x="112596" y="3112119"/>
          <a:ext cx="3309312" cy="81686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400" kern="1200" dirty="0" smtClean="0"/>
            <a:t>Sociale indicatoren</a:t>
          </a:r>
          <a:endParaRPr lang="nl-BE" sz="2400" kern="1200" dirty="0"/>
        </a:p>
      </dsp:txBody>
      <dsp:txXfrm>
        <a:off x="152472" y="3151995"/>
        <a:ext cx="3229560" cy="737112"/>
      </dsp:txXfrm>
    </dsp:sp>
    <dsp:sp modelId="{7AE3CCB4-C033-4876-8253-C01EFB682CCC}">
      <dsp:nvSpPr>
        <dsp:cNvPr id="0" name=""/>
        <dsp:cNvSpPr/>
      </dsp:nvSpPr>
      <dsp:spPr>
        <a:xfrm rot="1568285">
          <a:off x="5426598" y="2929630"/>
          <a:ext cx="50158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1588" y="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6C412D-3939-4E09-9F10-DC803AB37DE4}">
      <dsp:nvSpPr>
        <dsp:cNvPr id="0" name=""/>
        <dsp:cNvSpPr/>
      </dsp:nvSpPr>
      <dsp:spPr>
        <a:xfrm>
          <a:off x="5044769" y="3040114"/>
          <a:ext cx="3380166" cy="81686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400" kern="1200" dirty="0" smtClean="0"/>
            <a:t>Subjectieve indicatoren</a:t>
          </a:r>
          <a:endParaRPr lang="nl-BE" sz="2400" kern="1200" dirty="0"/>
        </a:p>
      </dsp:txBody>
      <dsp:txXfrm>
        <a:off x="5084645" y="3079990"/>
        <a:ext cx="3300414" cy="7371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534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09B373C-3539-43C9-AF78-7771B1F74285}" type="datetimeFigureOut">
              <a:rPr lang="nl-BE" smtClean="0"/>
              <a:t>13/12/2016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8" cy="49534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534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BBFCC3-24D7-4E4C-B035-C2D995EC0B9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51728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44AC6E-6A64-486B-8B7A-A98BD0C98DA3}" type="datetimeFigureOut">
              <a:rPr lang="nl-BE" smtClean="0"/>
              <a:t>13/12/2016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233488"/>
            <a:ext cx="4440238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751218"/>
            <a:ext cx="5335270" cy="38873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534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73D0D6B-6B79-403C-A8E8-2DA8B617DA6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3132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2950"/>
            <a:r>
              <a:rPr lang="nl-BE" altLang="nl-BE" dirty="0" smtClean="0"/>
              <a:t>2,22</a:t>
            </a:r>
            <a:r>
              <a:rPr lang="nl-BE" altLang="nl-BE" baseline="0" dirty="0" smtClean="0"/>
              <a:t> -  4,29 TOM </a:t>
            </a:r>
          </a:p>
          <a:p>
            <a:pPr defTabSz="892950"/>
            <a:r>
              <a:rPr lang="nl-BE" altLang="nl-BE" baseline="0" dirty="0" smtClean="0"/>
              <a:t>6:48 – 8:22; </a:t>
            </a:r>
            <a:r>
              <a:rPr lang="nl-BE" altLang="nl-BE" baseline="0" dirty="0" err="1" smtClean="0"/>
              <a:t>Dominiek</a:t>
            </a:r>
            <a:endParaRPr lang="nl-BE" altLang="nl-BE" baseline="0" dirty="0" smtClean="0"/>
          </a:p>
          <a:p>
            <a:pPr defTabSz="892950"/>
            <a:endParaRPr lang="nl-BE" altLang="nl-BE" baseline="0" dirty="0" smtClean="0"/>
          </a:p>
          <a:p>
            <a:pPr defTabSz="892950"/>
            <a:r>
              <a:rPr lang="nl-BE" altLang="nl-BE" baseline="0" dirty="0" smtClean="0"/>
              <a:t>2:22 - 3:24 </a:t>
            </a:r>
            <a:r>
              <a:rPr lang="nl-BE" altLang="nl-BE" baseline="0" dirty="0" err="1" smtClean="0"/>
              <a:t>Elfi</a:t>
            </a:r>
            <a:endParaRPr lang="nl-BE" altLang="nl-BE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D0D6B-6B79-403C-A8E8-2DA8B617DA60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82698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l-BE" dirty="0"/>
              <a:t>De meerderheid van de respondenten verklaart tevens tevreden tot heel tevreden te zijn</a:t>
            </a:r>
          </a:p>
          <a:p>
            <a:r>
              <a:rPr lang="nl-BE" dirty="0"/>
              <a:t>over de huidige woonsituatie (64%); 20% geeft aan niet ontevreden, maar ook niet tevreden</a:t>
            </a:r>
          </a:p>
          <a:p>
            <a:r>
              <a:rPr lang="nl-BE" dirty="0"/>
              <a:t>te zijn; en 16% verklaart ontevreden tot heel ontevreden te zijn.</a:t>
            </a:r>
            <a:endParaRPr lang="nl-BE" altLang="nl-BE" dirty="0" smtClean="0"/>
          </a:p>
          <a:p>
            <a:pPr defTabSz="892950"/>
            <a:endParaRPr lang="nl-BE" altLang="nl-BE" dirty="0" smtClean="0"/>
          </a:p>
        </p:txBody>
      </p:sp>
      <p:sp>
        <p:nvSpPr>
          <p:cNvPr id="5427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7066" indent="-291179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4717" indent="-232943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30604" indent="-232943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6491" indent="-232943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62377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28264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94151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60038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E22E9DE-0003-4C53-AFEA-907802043157}" type="slidenum">
              <a:rPr lang="en-GB" altLang="nl-BE" sz="1200">
                <a:latin typeface="Verdana" pitchFamily="34" charset="0"/>
              </a:rPr>
              <a:pPr/>
              <a:t>29</a:t>
            </a:fld>
            <a:endParaRPr lang="en-GB" altLang="nl-BE" sz="120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663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l-BE" dirty="0"/>
              <a:t>Het deeldomein “werken” is onderzocht aan de hand van negen vragen. Er werd gepeild naar:</a:t>
            </a:r>
          </a:p>
          <a:p>
            <a:r>
              <a:rPr lang="nl-BE" dirty="0"/>
              <a:t>• de werksituatie van mensen met een beperking (tewerkstellingsgraad, het beroep dat</a:t>
            </a:r>
          </a:p>
          <a:p>
            <a:r>
              <a:rPr lang="nl-BE" dirty="0"/>
              <a:t>ze beoefenen, de omgeving waar ze werken);</a:t>
            </a:r>
          </a:p>
          <a:p>
            <a:r>
              <a:rPr lang="nl-BE" dirty="0"/>
              <a:t>• zelfbepaling, aangepast aan mogelijkheden en ontvangen ondersteuning;</a:t>
            </a:r>
          </a:p>
          <a:p>
            <a:r>
              <a:rPr lang="nl-BE" dirty="0"/>
              <a:t>• mate van belangrijkheid en tevredenheid.</a:t>
            </a:r>
            <a:endParaRPr lang="nl-BE" altLang="nl-BE" dirty="0" smtClean="0"/>
          </a:p>
          <a:p>
            <a:endParaRPr lang="nl-BE" altLang="nl-BE" dirty="0" smtClean="0"/>
          </a:p>
          <a:p>
            <a:r>
              <a:rPr lang="nl-BE" dirty="0"/>
              <a:t>De eerste vraag peilt naar de tewerkstellingsgraad van mensen met een beperking. De</a:t>
            </a:r>
          </a:p>
          <a:p>
            <a:r>
              <a:rPr lang="nl-BE" dirty="0"/>
              <a:t>resultaten tonen dat deze doelgroep nog steeds ondervertegenwoordigd is op de arbeidsmarkt.</a:t>
            </a:r>
          </a:p>
          <a:p>
            <a:r>
              <a:rPr lang="nl-BE" dirty="0"/>
              <a:t>Ongeveer 25% van de bevraagde Gentenaars met een beperking heeft op heden een</a:t>
            </a:r>
          </a:p>
          <a:p>
            <a:r>
              <a:rPr lang="nl-BE" dirty="0"/>
              <a:t>betaalde job. Bij deze groep mensen die betaald werk verrichten, is ongeveer 70% werkzaam</a:t>
            </a:r>
          </a:p>
          <a:p>
            <a:r>
              <a:rPr lang="nl-BE" dirty="0"/>
              <a:t>op de reguliere arbeidsmarkt en ongeveer 20% in een beschutte werkplaats. De werkloosheidsgraad</a:t>
            </a:r>
          </a:p>
          <a:p>
            <a:r>
              <a:rPr lang="nl-BE" dirty="0"/>
              <a:t>ligt lager dan de inactiviteitsgraad: 13% is werkloos, tegenover 61% “inactieven”</a:t>
            </a:r>
          </a:p>
          <a:p>
            <a:r>
              <a:rPr lang="nl-BE" dirty="0"/>
              <a:t>(dit zijn mensen die aangeven dat ze niet werken, geen werk zoeken en geen student zijn).</a:t>
            </a:r>
          </a:p>
          <a:p>
            <a:r>
              <a:rPr lang="nl-BE" dirty="0"/>
              <a:t>24% van de personen die aangeven geen betaald werk te verrichten omschrijven hun huidige</a:t>
            </a:r>
          </a:p>
          <a:p>
            <a:r>
              <a:rPr lang="nl-BE" dirty="0"/>
              <a:t>situatie als gepensioneerd.</a:t>
            </a:r>
            <a:endParaRPr lang="nl-NL" altLang="nl-BE" dirty="0" smtClean="0"/>
          </a:p>
          <a:p>
            <a:endParaRPr lang="nl-BE" altLang="nl-BE" dirty="0" smtClean="0"/>
          </a:p>
          <a:p>
            <a:r>
              <a:rPr lang="nl-BE" altLang="nl-BE" dirty="0" smtClean="0"/>
              <a:t>Bij de groep respondenten die betaald werk verrichten (n = 62) treffen we het grootste aandeel arbeiders (49%) aan gevolgd door bedienden (40%). De vertegenwoordiging van zelfstandigen (2%) en ambtenaren (9%) ligt een stuk lager.</a:t>
            </a:r>
          </a:p>
          <a:p>
            <a:endParaRPr lang="nl-NL" altLang="nl-BE" dirty="0" smtClean="0"/>
          </a:p>
          <a:p>
            <a:r>
              <a:rPr lang="nl-BE" dirty="0"/>
              <a:t>Wat betreft de vraag naar het verrichten van betaald werk is ook een significant verband</a:t>
            </a:r>
          </a:p>
          <a:p>
            <a:r>
              <a:rPr lang="nl-BE" dirty="0"/>
              <a:t>gevonden voor ‘mate van belemmering .Het valt op dat 90% van de personen</a:t>
            </a:r>
          </a:p>
          <a:p>
            <a:r>
              <a:rPr lang="nl-BE" dirty="0"/>
              <a:t>die voortdurend belemmerd worden in hun dagelijkse bezigheden geen betaald werk</a:t>
            </a:r>
          </a:p>
          <a:p>
            <a:r>
              <a:rPr lang="nl-BE" dirty="0"/>
              <a:t>verrichten. Dat is aanzienlijk hoger in vergelijking met personen die zelden of niet of af en</a:t>
            </a:r>
          </a:p>
          <a:p>
            <a:r>
              <a:rPr lang="nl-BE" dirty="0"/>
              <a:t>toe belemmeringen ondervinden in hun dagelijkse bezigheden (zie tabel 5.7) (X2(</a:t>
            </a:r>
            <a:r>
              <a:rPr lang="nl-BE" dirty="0" err="1"/>
              <a:t>df</a:t>
            </a:r>
            <a:r>
              <a:rPr lang="nl-BE" dirty="0"/>
              <a:t>=2)=43,127</a:t>
            </a:r>
          </a:p>
          <a:p>
            <a:r>
              <a:rPr lang="nl-BE" dirty="0"/>
              <a:t>p=0.000).</a:t>
            </a:r>
          </a:p>
          <a:p>
            <a:endParaRPr lang="nl-NL" altLang="nl-BE" dirty="0"/>
          </a:p>
          <a:p>
            <a:r>
              <a:rPr lang="nl-BE" dirty="0"/>
              <a:t>Op de vraag of betaald werk aansluit op hun mogelijkheden, antwoordt 67% van zij die</a:t>
            </a:r>
          </a:p>
          <a:p>
            <a:r>
              <a:rPr lang="nl-BE" dirty="0"/>
              <a:t>betaald werk verrichten meestal wel; 25% soms wel en soms niet; en 8% niet, en dit omdat</a:t>
            </a:r>
          </a:p>
          <a:p>
            <a:r>
              <a:rPr lang="nl-BE" dirty="0"/>
              <a:t>de werkzaamheden te zwaar of te moeilijk zijn. </a:t>
            </a:r>
          </a:p>
          <a:p>
            <a:endParaRPr lang="nl-BE" dirty="0"/>
          </a:p>
          <a:p>
            <a:r>
              <a:rPr lang="nl-BE" dirty="0"/>
              <a:t>Ongeveer 72% geeft aan het werk te doen</a:t>
            </a:r>
          </a:p>
          <a:p>
            <a:r>
              <a:rPr lang="nl-BE" dirty="0"/>
              <a:t>dat ze willen doen; 22% geeft aan werk te doen dat ze niet willen doen en dit omwille van</a:t>
            </a:r>
          </a:p>
          <a:p>
            <a:r>
              <a:rPr lang="nl-BE" dirty="0"/>
              <a:t>hun ziekte of handicap (7% geeft ook de laatste mogelijkheid aan, maar dan omwille van een</a:t>
            </a:r>
          </a:p>
          <a:p>
            <a:r>
              <a:rPr lang="nl-BE" dirty="0"/>
              <a:t>andere reden dan ziekte of handicap).</a:t>
            </a:r>
            <a:endParaRPr lang="nl-BE" altLang="nl-BE" dirty="0" smtClean="0"/>
          </a:p>
          <a:p>
            <a:endParaRPr lang="nl-NL" altLang="nl-BE" dirty="0" smtClean="0"/>
          </a:p>
          <a:p>
            <a:r>
              <a:rPr lang="nl-BE" dirty="0"/>
              <a:t>Op de vraag of de personen die betaald werk verrichten voldoende ondersteuning krijgen en</a:t>
            </a:r>
          </a:p>
          <a:p>
            <a:r>
              <a:rPr lang="nl-BE" dirty="0"/>
              <a:t>voldoende beroep kunnen doen op assistentie en hulpmiddelen, antwoordt ongeveer 32%</a:t>
            </a:r>
          </a:p>
          <a:p>
            <a:r>
              <a:rPr lang="nl-BE" dirty="0"/>
              <a:t>geen bijkomende ondersteuning nodig te hebben. Van de overige 68%, geeft de meerderheid</a:t>
            </a:r>
          </a:p>
          <a:p>
            <a:r>
              <a:rPr lang="nl-BE" dirty="0"/>
              <a:t>aan vaak of bijna altijd voldoende ondersteuning te krijgen (39%); 12% geeft aan soms</a:t>
            </a:r>
          </a:p>
          <a:p>
            <a:r>
              <a:rPr lang="nl-BE" dirty="0"/>
              <a:t>voldoende ondersteuning te krijgen; en 17% antwoordt nooit of vrijwel nooit voldoende</a:t>
            </a:r>
          </a:p>
          <a:p>
            <a:r>
              <a:rPr lang="nl-BE" dirty="0"/>
              <a:t>ondersteuning te ontvangen.</a:t>
            </a:r>
          </a:p>
          <a:p>
            <a:endParaRPr lang="nl-NL" altLang="nl-BE" dirty="0"/>
          </a:p>
          <a:p>
            <a:r>
              <a:rPr lang="nl-BE" dirty="0"/>
              <a:t>Wat betreft de relatie tussen de woonplaats en het verrichten van betaald werk, valt het op</a:t>
            </a:r>
          </a:p>
          <a:p>
            <a:r>
              <a:rPr lang="nl-BE" dirty="0"/>
              <a:t>dat het proportioneel aandeel van mensen die betaald werk verrichten lager is bij personen</a:t>
            </a:r>
          </a:p>
          <a:p>
            <a:r>
              <a:rPr lang="nl-BE" dirty="0"/>
              <a:t>die in Gent wonen (19%) in vergelijking met bewoners van de deelgemeenten (31%)</a:t>
            </a:r>
            <a:endParaRPr lang="nl-NL" altLang="nl-BE" dirty="0"/>
          </a:p>
          <a:p>
            <a:r>
              <a:rPr lang="nl-BE" dirty="0"/>
              <a:t>Personen met een beperking in Gent die betaald werk verrichten geven verder in de meeste</a:t>
            </a:r>
          </a:p>
          <a:p>
            <a:r>
              <a:rPr lang="nl-BE" dirty="0"/>
              <a:t>gevallen (91%) aan betaald werk belangrijk tot heel belangrijk te vinden. Tot slot rapporteren</a:t>
            </a:r>
          </a:p>
          <a:p>
            <a:r>
              <a:rPr lang="nl-BE" dirty="0"/>
              <a:t>14% van de participanten ontevreden te zijn met hun huidige werksituatie, 16% niet ontevreden,</a:t>
            </a:r>
          </a:p>
          <a:p>
            <a:r>
              <a:rPr lang="nl-BE" dirty="0"/>
              <a:t>maar ook niet tevreden en 70% tevreden tot heel tevreden.</a:t>
            </a:r>
            <a:endParaRPr lang="nl-BE" altLang="nl-BE" dirty="0" smtClean="0"/>
          </a:p>
        </p:txBody>
      </p:sp>
      <p:sp>
        <p:nvSpPr>
          <p:cNvPr id="5632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7066" indent="-291179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4717" indent="-232943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30604" indent="-232943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6491" indent="-232943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62377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28264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94151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60038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FD40D6F-1D29-42F2-8772-666515044E4F}" type="slidenum">
              <a:rPr lang="en-GB" altLang="nl-BE" sz="1200">
                <a:latin typeface="Verdana" pitchFamily="34" charset="0"/>
              </a:rPr>
              <a:pPr/>
              <a:t>30</a:t>
            </a:fld>
            <a:endParaRPr lang="en-GB" altLang="nl-BE" sz="120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4042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l-BE" dirty="0"/>
              <a:t>Het deeldomein ‘dagbesteding’ werd ingevuld door de mensen die op vorig deeldomein</a:t>
            </a:r>
          </a:p>
          <a:p>
            <a:r>
              <a:rPr lang="nl-BE" dirty="0"/>
              <a:t>aangaven geen betaald werk te doen. Dit domein werd bevraagd met behulp van vijf vragen.</a:t>
            </a:r>
          </a:p>
          <a:p>
            <a:r>
              <a:rPr lang="nl-BE" dirty="0"/>
              <a:t>Er werd gepeild naar:</a:t>
            </a:r>
          </a:p>
          <a:p>
            <a:r>
              <a:rPr lang="nl-BE" dirty="0"/>
              <a:t>• de voornaamste dagbesteding van mensen met een beperking;</a:t>
            </a:r>
          </a:p>
          <a:p>
            <a:r>
              <a:rPr lang="nl-BE" dirty="0"/>
              <a:t>• of zij deze dagbesteding zelf hebben gekozen en of die aansluit bij hun mogelijkheden;</a:t>
            </a:r>
          </a:p>
          <a:p>
            <a:r>
              <a:rPr lang="nl-BE" dirty="0"/>
              <a:t>• de mate waarin zij deze dagbesteding belangrijkheid achten en er tevreden mee zijn.</a:t>
            </a:r>
          </a:p>
          <a:p>
            <a:endParaRPr lang="nl-NL" altLang="nl-BE" dirty="0"/>
          </a:p>
          <a:p>
            <a:r>
              <a:rPr lang="nl-BE" dirty="0"/>
              <a:t>De eerste vraag peilt naar de voornaamste dagbesteding de afgelopen maand. De meerderheid</a:t>
            </a:r>
          </a:p>
          <a:p>
            <a:r>
              <a:rPr lang="nl-BE" dirty="0"/>
              <a:t>van de respondenten (71%) geeft aan regelmatig dagbesteding thuis te doen (</a:t>
            </a:r>
            <a:r>
              <a:rPr lang="nl-BE" dirty="0" err="1"/>
              <a:t>bvb</a:t>
            </a:r>
            <a:r>
              <a:rPr lang="nl-BE" dirty="0"/>
              <a:t>. in de</a:t>
            </a:r>
          </a:p>
          <a:p>
            <a:r>
              <a:rPr lang="nl-BE" dirty="0"/>
              <a:t>tuin werken, TV kijken, computer, lezen, puzzelen, muziek luisteren, huishoudelijke taken).</a:t>
            </a:r>
          </a:p>
          <a:p>
            <a:r>
              <a:rPr lang="nl-BE" dirty="0"/>
              <a:t>Ongeveer 10% geeft aan vrijwilligerswerk te doen; 9% is regelmatig bezoeker van dagcentrum;</a:t>
            </a:r>
          </a:p>
          <a:p>
            <a:r>
              <a:rPr lang="nl-BE" dirty="0"/>
              <a:t>8% verwijst naar ‘andere activiteiten’ en 3% geeft ‘begeleid werken’ aan.</a:t>
            </a:r>
            <a:endParaRPr lang="nl-BE" altLang="nl-BE" dirty="0" smtClean="0"/>
          </a:p>
        </p:txBody>
      </p:sp>
      <p:sp>
        <p:nvSpPr>
          <p:cNvPr id="58372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7066" indent="-291179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4717" indent="-232943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30604" indent="-232943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6491" indent="-232943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62377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28264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94151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60038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E0DF059-9EB3-41DA-AF5E-5CC7F74DDA2D}" type="slidenum">
              <a:rPr lang="en-GB" altLang="nl-BE" sz="1200">
                <a:latin typeface="Verdana" pitchFamily="34" charset="0"/>
              </a:rPr>
              <a:pPr/>
              <a:t>31</a:t>
            </a:fld>
            <a:endParaRPr lang="en-GB" altLang="nl-BE" sz="120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3383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BE" altLang="nl-BE" smtClean="0"/>
          </a:p>
        </p:txBody>
      </p:sp>
      <p:sp>
        <p:nvSpPr>
          <p:cNvPr id="6042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7066" indent="-291179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4717" indent="-232943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30604" indent="-232943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6491" indent="-232943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62377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28264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94151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60038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4B846D-201A-4A19-8355-B808948C89C2}" type="slidenum">
              <a:rPr lang="en-GB" altLang="nl-BE" sz="1200">
                <a:latin typeface="Verdana" pitchFamily="34" charset="0"/>
              </a:rPr>
              <a:pPr/>
              <a:t>32</a:t>
            </a:fld>
            <a:endParaRPr lang="en-GB" altLang="nl-BE" sz="120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380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l-BE" dirty="0"/>
              <a:t>Meer dan de helft van de respondenten (56%) geeft aan de dagbesteding te doen die ze</a:t>
            </a:r>
          </a:p>
          <a:p>
            <a:r>
              <a:rPr lang="nl-BE" dirty="0"/>
              <a:t>willen doen. 36% van de participanten geven aan dat dit niet zo is, omwille van hun ziekte of</a:t>
            </a:r>
          </a:p>
          <a:p>
            <a:r>
              <a:rPr lang="nl-BE" dirty="0"/>
              <a:t>handicap; bij 8% wordt verwezen naar andere redenen.</a:t>
            </a:r>
          </a:p>
          <a:p>
            <a:endParaRPr lang="nl-BE" dirty="0"/>
          </a:p>
          <a:p>
            <a:endParaRPr lang="nl-BE" dirty="0"/>
          </a:p>
          <a:p>
            <a:r>
              <a:rPr lang="nl-BE" dirty="0"/>
              <a:t>Voor de meeste respondenten is het hebben van een dagbesteding belangrijk (44%) tot heel</a:t>
            </a:r>
          </a:p>
          <a:p>
            <a:r>
              <a:rPr lang="nl-BE" dirty="0"/>
              <a:t>belangrijk (29%). 14% geeft aan het belangrijk noch onbelangrijk is. Voor respectievelijk 2%</a:t>
            </a:r>
          </a:p>
          <a:p>
            <a:r>
              <a:rPr lang="nl-BE" dirty="0"/>
              <a:t>en 11% is het onbelangrijk of heel onbelangrijk.</a:t>
            </a:r>
          </a:p>
          <a:p>
            <a:endParaRPr lang="nl-BE" dirty="0"/>
          </a:p>
          <a:p>
            <a:r>
              <a:rPr lang="nl-BE" dirty="0"/>
              <a:t>Met betrekking tot de tevredenheid met de huidige dagbesteding geeft 36% aan tevreden</a:t>
            </a:r>
          </a:p>
          <a:p>
            <a:r>
              <a:rPr lang="nl-BE" dirty="0"/>
              <a:t>te zijn en 15% heel tevreden. 36% geeft aan niet ontevreden maar ook niet tevreden te zijn.</a:t>
            </a:r>
          </a:p>
          <a:p>
            <a:r>
              <a:rPr lang="nl-BE" dirty="0"/>
              <a:t>Verder is 11% ontevreden en 2% heel ontevreden over hun huidige dagbesteding.</a:t>
            </a:r>
          </a:p>
          <a:p>
            <a:endParaRPr lang="nl-NL" dirty="0"/>
          </a:p>
          <a:p>
            <a:r>
              <a:rPr lang="nl-BE" dirty="0"/>
              <a:t>Wat betreft de vraag of de respondenten de dagbesteding doen die ze willen doen, stellen</a:t>
            </a:r>
          </a:p>
          <a:p>
            <a:r>
              <a:rPr lang="nl-BE" dirty="0"/>
              <a:t>we vast dat personen die ouder zijn dan 55 in 47% van de gevallen aangeven dat dit zo is (in</a:t>
            </a:r>
          </a:p>
          <a:p>
            <a:r>
              <a:rPr lang="nl-BE" dirty="0"/>
              <a:t>vergelijking met 58% en 60% bij de andere leeftijdsgroepen). 49% van de 55-plussers geeft</a:t>
            </a:r>
          </a:p>
          <a:p>
            <a:r>
              <a:rPr lang="nl-BE" dirty="0"/>
              <a:t>aan dat dit niet zo is omwille van hun ziekte of handicap (in vergelijking met 27% en 36%</a:t>
            </a:r>
          </a:p>
          <a:p>
            <a:r>
              <a:rPr lang="nl-BE" dirty="0"/>
              <a:t>van de andere leeftijdsgroepen) (zie tabel 5.12) (X2(</a:t>
            </a:r>
            <a:r>
              <a:rPr lang="nl-BE" dirty="0" err="1"/>
              <a:t>df</a:t>
            </a:r>
            <a:r>
              <a:rPr lang="nl-BE" dirty="0"/>
              <a:t>=4)=10,853, p=0.028).</a:t>
            </a:r>
          </a:p>
          <a:p>
            <a:endParaRPr lang="nl-NL" altLang="nl-BE" dirty="0"/>
          </a:p>
          <a:p>
            <a:r>
              <a:rPr lang="nl-NL" altLang="nl-BE" dirty="0"/>
              <a:t>Samengevat:</a:t>
            </a:r>
          </a:p>
          <a:p>
            <a:endParaRPr lang="nl-NL" altLang="nl-BE" dirty="0"/>
          </a:p>
          <a:p>
            <a:r>
              <a:rPr lang="nl-NL" altLang="nl-BE" dirty="0"/>
              <a:t>WONEN</a:t>
            </a:r>
          </a:p>
          <a:p>
            <a:endParaRPr lang="nl-NL" altLang="nl-BE" dirty="0"/>
          </a:p>
          <a:p>
            <a:r>
              <a:rPr lang="nl-BE" dirty="0"/>
              <a:t>• 1/5 van de bevraagde personen geeft aan niet te hebben kunnen kiezen waar te wonen;</a:t>
            </a:r>
          </a:p>
          <a:p>
            <a:r>
              <a:rPr lang="nl-BE" dirty="0"/>
              <a:t>• 1/5 van de bevraagden geeft aan dat hun woning helemaal niet of onvoldoende is</a:t>
            </a:r>
          </a:p>
          <a:p>
            <a:r>
              <a:rPr lang="nl-BE" dirty="0"/>
              <a:t>aangepast;</a:t>
            </a:r>
          </a:p>
          <a:p>
            <a:r>
              <a:rPr lang="nl-BE" dirty="0"/>
              <a:t>–– bij personen die ouder zijn dan 55 jaar zijn er meer personen die aangeven dat</a:t>
            </a:r>
          </a:p>
          <a:p>
            <a:r>
              <a:rPr lang="nl-BE" dirty="0"/>
              <a:t>hun woning niet of onvoldoende is aangepast in vergelijking met personen die</a:t>
            </a:r>
          </a:p>
          <a:p>
            <a:r>
              <a:rPr lang="nl-BE" dirty="0"/>
              <a:t>jonger zijn.</a:t>
            </a:r>
          </a:p>
          <a:p>
            <a:r>
              <a:rPr lang="nl-BE" dirty="0"/>
              <a:t>• 16% van de bevraagden geeft aan ontevreden tot heel ontevreden te zijn over hun</a:t>
            </a:r>
          </a:p>
          <a:p>
            <a:r>
              <a:rPr lang="nl-BE" dirty="0"/>
              <a:t>huidige woonsituatie;</a:t>
            </a:r>
          </a:p>
          <a:p>
            <a:r>
              <a:rPr lang="nl-BE" dirty="0"/>
              <a:t>• meer respondenten die in een deelgemeente van Gent wonen, wonen in hun eigendom</a:t>
            </a:r>
          </a:p>
          <a:p>
            <a:r>
              <a:rPr lang="nl-BE" dirty="0"/>
              <a:t>in vergelijking met personen die in Gent zelf wonen (60% vs. 29%);</a:t>
            </a:r>
          </a:p>
          <a:p>
            <a:r>
              <a:rPr lang="nl-BE" dirty="0"/>
              <a:t>• meer respondenten die in Gent wonen, wonen alleen (zelfstandig) in vergelijking met</a:t>
            </a:r>
          </a:p>
          <a:p>
            <a:r>
              <a:rPr lang="nl-BE" dirty="0"/>
              <a:t>personen die in een deelgemeente van Gent wonen (46% vs. 13%);</a:t>
            </a:r>
          </a:p>
          <a:p>
            <a:r>
              <a:rPr lang="nl-BE" dirty="0"/>
              <a:t>• 1/5 van de personen die in Gent zelf wonen geven aan dat de staat van hun woning</a:t>
            </a:r>
          </a:p>
          <a:p>
            <a:r>
              <a:rPr lang="nl-BE" dirty="0"/>
              <a:t>slecht tot heel slecht is;</a:t>
            </a:r>
          </a:p>
          <a:p>
            <a:r>
              <a:rPr lang="nl-BE" dirty="0"/>
              <a:t>• 1/5 van de personen die in Gent zelf wonen geven aan ontevreden tot heel ontevreden</a:t>
            </a:r>
          </a:p>
          <a:p>
            <a:r>
              <a:rPr lang="nl-BE" dirty="0"/>
              <a:t>te zijn met hun woonsituatie.</a:t>
            </a:r>
          </a:p>
          <a:p>
            <a:endParaRPr lang="nl-BE" dirty="0"/>
          </a:p>
          <a:p>
            <a:endParaRPr lang="nl-BE" dirty="0"/>
          </a:p>
          <a:p>
            <a:r>
              <a:rPr lang="nl-NL" dirty="0"/>
              <a:t>WERKEN</a:t>
            </a:r>
          </a:p>
          <a:p>
            <a:endParaRPr lang="nl-BE" dirty="0"/>
          </a:p>
          <a:p>
            <a:r>
              <a:rPr lang="nl-BE" dirty="0"/>
              <a:t>• personen met een beperking lijken ondervertegenwoordigd op de arbeidsmarkt: 25%</a:t>
            </a:r>
          </a:p>
          <a:p>
            <a:r>
              <a:rPr lang="nl-BE" dirty="0"/>
              <a:t>geeft aan een betaalde job te hebben;</a:t>
            </a:r>
          </a:p>
          <a:p>
            <a:r>
              <a:rPr lang="nl-BE" dirty="0"/>
              <a:t>• 1/5 van de respondenten geeft aan niet het werk te kunnen doen dat ze willen doen</a:t>
            </a:r>
          </a:p>
          <a:p>
            <a:r>
              <a:rPr lang="nl-BE" dirty="0"/>
              <a:t>omwille van hun ziekte of handicap;</a:t>
            </a:r>
          </a:p>
          <a:p>
            <a:r>
              <a:rPr lang="nl-BE" dirty="0"/>
              <a:t>• 17% van de respondenten die werken geeft aan nooit of vrijwel nooit voldoende</a:t>
            </a:r>
          </a:p>
          <a:p>
            <a:r>
              <a:rPr lang="nl-BE" dirty="0"/>
              <a:t>ondersteuning op het werk te krijgen of beroep te kunnen doen op assistentie of</a:t>
            </a:r>
          </a:p>
          <a:p>
            <a:r>
              <a:rPr lang="nl-BE" dirty="0"/>
              <a:t>hulpmiddelen;</a:t>
            </a:r>
          </a:p>
          <a:p>
            <a:r>
              <a:rPr lang="nl-BE" dirty="0"/>
              <a:t>• er zijn minder personen die in Gent wonen die betaald werk verrichten in vergelijking</a:t>
            </a:r>
          </a:p>
          <a:p>
            <a:r>
              <a:rPr lang="nl-BE" dirty="0"/>
              <a:t>met personen die in een deelgemeente van Gent wonen (19% vs. 31%).</a:t>
            </a:r>
          </a:p>
          <a:p>
            <a:endParaRPr lang="nl-BE" dirty="0"/>
          </a:p>
          <a:p>
            <a:r>
              <a:rPr lang="nl-NL" dirty="0"/>
              <a:t>DAGBESTEDING</a:t>
            </a:r>
            <a:endParaRPr lang="nl-BE" dirty="0"/>
          </a:p>
          <a:p>
            <a:endParaRPr lang="nl-BE" dirty="0"/>
          </a:p>
          <a:p>
            <a:r>
              <a:rPr lang="nl-BE" dirty="0"/>
              <a:t>• 90% van de respondenten geeft aan dat de dagbesteding niet goed bij hun mogelijkheden</a:t>
            </a:r>
          </a:p>
          <a:p>
            <a:r>
              <a:rPr lang="nl-BE" dirty="0"/>
              <a:t>aansluit: voor 54% zijn de werkzaamheden vaak te licht of te gemakkelijk voor</a:t>
            </a:r>
          </a:p>
          <a:p>
            <a:r>
              <a:rPr lang="nl-BE" dirty="0"/>
              <a:t>41% vaak te zwaar of te moeilijk;</a:t>
            </a:r>
          </a:p>
          <a:p>
            <a:r>
              <a:rPr lang="nl-BE" dirty="0"/>
              <a:t>–– vooral personen jonger dan 35 en tussen 35 en 54 geven aan de werkzaamheden</a:t>
            </a:r>
          </a:p>
          <a:p>
            <a:r>
              <a:rPr lang="nl-BE" dirty="0"/>
              <a:t>te licht te vinden in vergelijking met de 55-plussers (respectievelijk 56% en 59%</a:t>
            </a:r>
          </a:p>
          <a:p>
            <a:r>
              <a:rPr lang="nl-BE" dirty="0"/>
              <a:t>vs. 45%). Met betrekking tot het feit dat de werkzaamheden te zwaar zijn, liggen</a:t>
            </a:r>
          </a:p>
          <a:p>
            <a:r>
              <a:rPr lang="nl-BE" dirty="0"/>
              <a:t>de cijfers per leeftijdscategorie meer in dezelfde lijn (44%, 39% en 40%).</a:t>
            </a:r>
          </a:p>
          <a:p>
            <a:r>
              <a:rPr lang="nl-BE" dirty="0"/>
              <a:t>• 36% van de participanten geeft aan dat ze niet de dagbesteding doen die ze zouden</a:t>
            </a:r>
          </a:p>
          <a:p>
            <a:r>
              <a:rPr lang="nl-BE" dirty="0"/>
              <a:t>willen doen en dat omwille van ziekte of handicap;</a:t>
            </a:r>
          </a:p>
          <a:p>
            <a:r>
              <a:rPr lang="nl-BE" dirty="0"/>
              <a:t>stellen we vast dat personen die ouder zijn dan 55 in 47% van de gevallen aangeven</a:t>
            </a:r>
          </a:p>
          <a:p>
            <a:r>
              <a:rPr lang="nl-BE" dirty="0"/>
              <a:t>dat dit zo is (in vergelijking met 58% en 60% bij de andere leeftijdsgroepen). 49%</a:t>
            </a:r>
          </a:p>
          <a:p>
            <a:r>
              <a:rPr lang="nl-BE" dirty="0"/>
              <a:t>van de 55-plussers geeft aan dat dit niet zo is omwille van hun ziekte of handicap</a:t>
            </a:r>
          </a:p>
          <a:p>
            <a:r>
              <a:rPr lang="nl-BE" dirty="0"/>
              <a:t>(in vergelijking met 27% en 36% van de andere leeftijdsgroepen).</a:t>
            </a:r>
            <a:endParaRPr lang="nl-NL" altLang="nl-BE" dirty="0"/>
          </a:p>
          <a:p>
            <a:endParaRPr lang="nl-BE" altLang="nl-BE" dirty="0" smtClean="0"/>
          </a:p>
        </p:txBody>
      </p:sp>
      <p:sp>
        <p:nvSpPr>
          <p:cNvPr id="6246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7066" indent="-291179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4717" indent="-232943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30604" indent="-232943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6491" indent="-232943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62377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28264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94151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60038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596E596-BEF9-4784-8E7C-516B6C63037F}" type="slidenum">
              <a:rPr lang="en-GB" altLang="nl-BE" sz="1200">
                <a:latin typeface="Verdana" pitchFamily="34" charset="0"/>
              </a:rPr>
              <a:pPr/>
              <a:t>33</a:t>
            </a:fld>
            <a:endParaRPr lang="en-GB" altLang="nl-BE" sz="120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490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75A14D-5CE1-43FF-8CB1-B67CDA71E970}" type="slidenum">
              <a:rPr lang="nl-BE" altLang="nl-BE"/>
              <a:pPr/>
              <a:t>36</a:t>
            </a:fld>
            <a:endParaRPr lang="nl-BE" altLang="nl-BE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95313" y="792163"/>
            <a:ext cx="5275262" cy="3957637"/>
          </a:xfrm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2873177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D0D6B-6B79-403C-A8E8-2DA8B617DA60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40380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D0D6B-6B79-403C-A8E8-2DA8B617DA60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52560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D0D6B-6B79-403C-A8E8-2DA8B617DA60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85580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D0D6B-6B79-403C-A8E8-2DA8B617DA60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10314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D0D6B-6B79-403C-A8E8-2DA8B617DA60}" type="slidenum">
              <a:rPr lang="nl-BE" smtClean="0"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45141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l-NL" altLang="nl-BE" dirty="0" smtClean="0"/>
              <a:t>Het</a:t>
            </a:r>
            <a:r>
              <a:rPr lang="nl-NL" altLang="nl-BE" baseline="0" dirty="0" smtClean="0"/>
              <a:t> onderzoek richtte zich, zoals reeds aangegeven op volgende onderzoeksvraag</a:t>
            </a:r>
            <a:r>
              <a:rPr lang="nl-BE" altLang="nl-BE" baseline="0" dirty="0" smtClean="0"/>
              <a:t>: “In welke mate nemen personen met een handicap of</a:t>
            </a:r>
          </a:p>
          <a:p>
            <a:r>
              <a:rPr lang="nl-BE" altLang="nl-BE" baseline="0" dirty="0" smtClean="0"/>
              <a:t>beperking deel aan de verschillende maatschappelijke levensdomeinen en hoe beoordelen zij</a:t>
            </a:r>
          </a:p>
          <a:p>
            <a:r>
              <a:rPr lang="nl-BE" altLang="nl-BE" baseline="0" dirty="0" smtClean="0"/>
              <a:t>hun participatie en hun huidige kwaliteit van leven?”</a:t>
            </a:r>
          </a:p>
          <a:p>
            <a:endParaRPr lang="nl-BE" altLang="nl-BE" baseline="0" dirty="0" smtClean="0"/>
          </a:p>
          <a:p>
            <a:r>
              <a:rPr lang="nl-BE" altLang="nl-BE" baseline="0" dirty="0" smtClean="0"/>
              <a:t>Deze hoofdvraag werd verder opgesplitst in een aantal deelvragen betreffende de ‘kwaliteit</a:t>
            </a:r>
          </a:p>
          <a:p>
            <a:r>
              <a:rPr lang="nl-BE" altLang="nl-BE" baseline="0" dirty="0" smtClean="0"/>
              <a:t>van leven’, ‘feitelijke participatie’, ‘tevredenheid met participatie’ en ‘belang van participatie’.</a:t>
            </a:r>
          </a:p>
          <a:p>
            <a:endParaRPr lang="nl-NL" altLang="nl-BE" baseline="0" dirty="0" smtClean="0"/>
          </a:p>
          <a:p>
            <a:r>
              <a:rPr lang="nl-BE" dirty="0"/>
              <a:t>De levensdomeinen die in dit onderzoek aan bod komen, worden vooropgesteld als prioritair</a:t>
            </a:r>
          </a:p>
          <a:p>
            <a:r>
              <a:rPr lang="nl-BE" dirty="0"/>
              <a:t>voor de inclusie van personen met een beperking en zijn dus essentieel voor de verwerving</a:t>
            </a:r>
          </a:p>
          <a:p>
            <a:r>
              <a:rPr lang="nl-BE" dirty="0"/>
              <a:t>van een sociale positie en maatschappelijke participatie. Het meten van de participatie van</a:t>
            </a:r>
          </a:p>
          <a:p>
            <a:r>
              <a:rPr lang="nl-BE" dirty="0"/>
              <a:t>personen met een handicap op die domeinen geeft namelijk een idee van de maatschappelijke</a:t>
            </a:r>
          </a:p>
          <a:p>
            <a:r>
              <a:rPr lang="nl-BE" dirty="0"/>
              <a:t>participatie en een algemeen beeld van inclusie (Grip, 2006).</a:t>
            </a:r>
          </a:p>
          <a:p>
            <a:r>
              <a:rPr lang="nl-BE" dirty="0"/>
              <a:t>Deze levensdomeinen zijn:</a:t>
            </a:r>
          </a:p>
          <a:p>
            <a:r>
              <a:rPr lang="nl-BE" dirty="0"/>
              <a:t>1 Betrokkenheid en toegankelijkheid stad/buurt</a:t>
            </a:r>
          </a:p>
          <a:p>
            <a:r>
              <a:rPr lang="nl-BE" dirty="0"/>
              <a:t>2 Werken of dagbesteding</a:t>
            </a:r>
          </a:p>
          <a:p>
            <a:r>
              <a:rPr lang="nl-BE" dirty="0"/>
              <a:t>3 Wonen</a:t>
            </a:r>
          </a:p>
          <a:p>
            <a:r>
              <a:rPr lang="nl-BE" dirty="0"/>
              <a:t>4 Vrijetijdsbesteding</a:t>
            </a:r>
          </a:p>
          <a:p>
            <a:r>
              <a:rPr lang="nl-BE" dirty="0"/>
              <a:t>5 Sociale contacten</a:t>
            </a:r>
            <a:endParaRPr lang="nl-NL" altLang="nl-BE" baseline="0" dirty="0" smtClean="0"/>
          </a:p>
          <a:p>
            <a:endParaRPr lang="nl-NL" altLang="nl-BE" baseline="0" dirty="0" smtClean="0"/>
          </a:p>
          <a:p>
            <a:r>
              <a:rPr lang="nl-NL" altLang="nl-BE" baseline="0" dirty="0" smtClean="0"/>
              <a:t>In dit deel wordt specifiek ingegaan on volgende domeinen:</a:t>
            </a:r>
          </a:p>
          <a:p>
            <a:endParaRPr lang="nl-NL" altLang="nl-BE" baseline="0" dirty="0" smtClean="0"/>
          </a:p>
          <a:p>
            <a:r>
              <a:rPr lang="nl-BE" dirty="0"/>
              <a:t>De vragen over het levensdomein </a:t>
            </a:r>
            <a:r>
              <a:rPr lang="nl-BE" b="1" dirty="0"/>
              <a:t>‘wonen’ </a:t>
            </a:r>
            <a:r>
              <a:rPr lang="nl-BE" dirty="0"/>
              <a:t>gaan over eigenaarschap van een woning,</a:t>
            </a:r>
          </a:p>
          <a:p>
            <a:r>
              <a:rPr lang="nl-BE" dirty="0"/>
              <a:t>de woonsituatie, de staat van de woning, en de mate waarin de woonst aangepast is aan</a:t>
            </a:r>
          </a:p>
          <a:p>
            <a:r>
              <a:rPr lang="nl-BE" dirty="0"/>
              <a:t>de wensen en ondersteuningsnoden van personen met een beperking.</a:t>
            </a:r>
            <a:endParaRPr lang="nl-BE" altLang="nl-BE" dirty="0" smtClean="0"/>
          </a:p>
          <a:p>
            <a:r>
              <a:rPr lang="nl-BE" dirty="0"/>
              <a:t>De vragen over </a:t>
            </a:r>
            <a:r>
              <a:rPr lang="nl-BE" b="1" dirty="0"/>
              <a:t>‘werken’ </a:t>
            </a:r>
            <a:r>
              <a:rPr lang="nl-BE" dirty="0"/>
              <a:t>gaan over het professioneel statuut, het type werk, de werkomgeving</a:t>
            </a:r>
          </a:p>
          <a:p>
            <a:r>
              <a:rPr lang="nl-BE" dirty="0"/>
              <a:t>en de mate waarin de job aansluit bij de wensen en ondersteuningsnoden van personen</a:t>
            </a:r>
          </a:p>
          <a:p>
            <a:r>
              <a:rPr lang="nl-BE" dirty="0"/>
              <a:t>met een beperking. </a:t>
            </a:r>
            <a:r>
              <a:rPr lang="nl-BE" b="1" dirty="0"/>
              <a:t>‘Dagbesteding’ </a:t>
            </a:r>
            <a:r>
              <a:rPr lang="nl-BE" dirty="0"/>
              <a:t>verwijst naar activiteiten van personen in een ‘inactief’</a:t>
            </a:r>
          </a:p>
          <a:p>
            <a:r>
              <a:rPr lang="nl-BE" dirty="0"/>
              <a:t>of ‘gepensioneerd’ statuut. De vragen peilen naar de voornaamste dagbesteding en de</a:t>
            </a:r>
          </a:p>
          <a:p>
            <a:r>
              <a:rPr lang="nl-BE" dirty="0"/>
              <a:t>mate waarin deze dagbesteding aansluit bij de wensen en ondersteuningsnoden van de</a:t>
            </a:r>
          </a:p>
          <a:p>
            <a:r>
              <a:rPr lang="nl-BE" dirty="0"/>
              <a:t>respondenten.</a:t>
            </a:r>
          </a:p>
        </p:txBody>
      </p:sp>
      <p:sp>
        <p:nvSpPr>
          <p:cNvPr id="48132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7066" indent="-291179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4717" indent="-232943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30604" indent="-232943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6491" indent="-232943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62377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28264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94151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60038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FE8FDF6-F8BF-4C52-8CEE-1669DD526C2B}" type="slidenum">
              <a:rPr lang="en-GB" altLang="nl-BE" sz="1200">
                <a:latin typeface="Verdana" pitchFamily="34" charset="0"/>
              </a:rPr>
              <a:pPr/>
              <a:t>26</a:t>
            </a:fld>
            <a:endParaRPr lang="en-GB" altLang="nl-BE" sz="120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411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l-BE" dirty="0"/>
              <a:t>Met betrekking tot het domein “wonen” zijn er zes vragen in de vragenlijst opgenomen.</a:t>
            </a:r>
          </a:p>
          <a:p>
            <a:r>
              <a:rPr lang="nl-BE" dirty="0"/>
              <a:t>De eerste vraag peilt naar de mate waarin personen met een beperking in Gent in een</a:t>
            </a:r>
          </a:p>
          <a:p>
            <a:r>
              <a:rPr lang="nl-BE" dirty="0"/>
              <a:t>eigendom van zichzelf of van het gezin wonen, waaruit blijkt dat 48% van de Gentenaars</a:t>
            </a:r>
          </a:p>
          <a:p>
            <a:r>
              <a:rPr lang="nl-BE" dirty="0"/>
              <a:t>met een beperking in een (sociale) huurwoning woont en 44% in een eigen woning of een</a:t>
            </a:r>
          </a:p>
          <a:p>
            <a:r>
              <a:rPr lang="nl-BE" dirty="0"/>
              <a:t>woning van het gezin.</a:t>
            </a:r>
          </a:p>
          <a:p>
            <a:endParaRPr lang="nl-BE" altLang="nl-BE" dirty="0" smtClean="0"/>
          </a:p>
          <a:p>
            <a:pPr defTabSz="892950"/>
            <a:r>
              <a:rPr lang="nl-BE" altLang="nl-BE" dirty="0" smtClean="0"/>
              <a:t>Iets meer dan de helft (52%) van de respondenten woont samen met partner en/of kinderen; 29% woont zelfstandig; en de overige personen geven volgende woonvormen aan: beschermd wonen (5%), begeleid wonen (7%), geïntegreerd wonen (2%), tehuis voor werkenden (2%) en tehuis voor niet-werkenden (4%). </a:t>
            </a:r>
          </a:p>
          <a:p>
            <a:pPr defTabSz="892950"/>
            <a:endParaRPr lang="nl-NL" altLang="nl-BE" dirty="0" smtClean="0"/>
          </a:p>
          <a:p>
            <a:r>
              <a:rPr lang="nl-BE" dirty="0"/>
              <a:t>Op de vraag of ze zelf hebben kunnen kiezen waar te wonen, antwoordt 78% van de</a:t>
            </a:r>
          </a:p>
          <a:p>
            <a:r>
              <a:rPr lang="nl-BE" dirty="0"/>
              <a:t>bevraagde Gentenaars met een beperking van wel en 22% van niet.</a:t>
            </a:r>
          </a:p>
          <a:p>
            <a:endParaRPr lang="nl-BE" dirty="0"/>
          </a:p>
          <a:p>
            <a:pPr defTabSz="892950"/>
            <a:endParaRPr lang="nl-BE" altLang="nl-BE" dirty="0" smtClean="0"/>
          </a:p>
          <a:p>
            <a:pPr defTabSz="892950"/>
            <a:r>
              <a:rPr lang="nl-BE" altLang="nl-BE" dirty="0" smtClean="0"/>
              <a:t>Ongeveer 41% van de respondenten geeft aan dat er geen aanpassingen nodig zijn aan de woning in functie van de handicap, ziekte of aandoening. Er is dus 59% die aangeeft dat aanpassingen wel nodig zijn: 21% zegt dat hun woning helemaal niet of onvoldoende is aangepast. Bij 38% van de respondenten is de woning voldoende tot goed aangepast.</a:t>
            </a:r>
          </a:p>
          <a:p>
            <a:pPr defTabSz="892950"/>
            <a:endParaRPr lang="nl-NL" altLang="nl-BE" dirty="0" smtClean="0"/>
          </a:p>
          <a:p>
            <a:pPr defTabSz="892950"/>
            <a:endParaRPr lang="nl-BE" altLang="nl-BE" dirty="0" smtClean="0"/>
          </a:p>
        </p:txBody>
      </p:sp>
      <p:sp>
        <p:nvSpPr>
          <p:cNvPr id="5018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7066" indent="-291179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4717" indent="-232943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30604" indent="-232943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6491" indent="-232943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62377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28264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94151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60038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422515D-4714-4604-A58C-BC1086262A30}" type="slidenum">
              <a:rPr lang="en-GB" altLang="nl-BE" sz="1200">
                <a:latin typeface="Verdana" pitchFamily="34" charset="0"/>
              </a:rPr>
              <a:pPr/>
              <a:t>27</a:t>
            </a:fld>
            <a:endParaRPr lang="en-GB" altLang="nl-BE" sz="120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068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defTabSz="892950"/>
            <a:r>
              <a:rPr lang="nl-BE" altLang="nl-BE" dirty="0" smtClean="0"/>
              <a:t>Voor wat betreft de vraag in welke mate de woning is aangepast aan de ziekte, handicap of aandoening zijn er statistisch significante verschillen gevonden voor </a:t>
            </a:r>
            <a:r>
              <a:rPr lang="nl-BE" altLang="nl-BE" i="1" dirty="0" smtClean="0"/>
              <a:t>leeftijd</a:t>
            </a:r>
            <a:r>
              <a:rPr lang="nl-BE" altLang="nl-BE" dirty="0" smtClean="0"/>
              <a:t> (X²(</a:t>
            </a:r>
            <a:r>
              <a:rPr lang="nl-BE" altLang="nl-BE" dirty="0" err="1" smtClean="0"/>
              <a:t>df</a:t>
            </a:r>
            <a:r>
              <a:rPr lang="nl-BE" altLang="nl-BE" dirty="0" smtClean="0"/>
              <a:t>=8)=22,803, p=0.004). Uit tabel 5.4. blijkt dat bij de 55-plussers meer mensen aangeven dat hun woning niet of onvoldoende is aangepast (32%) in vergelijking met de andere leeftijdscategorieën (13,6% bij personen jonger dan 35 en 22% bij personen van 35 tot en met 54). </a:t>
            </a:r>
          </a:p>
          <a:p>
            <a:pPr defTabSz="892950"/>
            <a:endParaRPr lang="nl-BE" altLang="nl-BE" dirty="0" smtClean="0"/>
          </a:p>
          <a:p>
            <a:pPr defTabSz="892950"/>
            <a:r>
              <a:rPr lang="nl-BE" altLang="nl-BE" dirty="0" smtClean="0"/>
              <a:t>Wat opvalt is dat het aantal respondenten dat aangeeft dat hun woning niet of onvoldoende is aangepast groter is bij personen die voortdurend belemmerd zijn in hun dagelijkse bezigheden (25%) in vergelijking met personen die aangeven zelden of niet (6%) of af en toe (17%) belemmerd te zijn (X²(</a:t>
            </a:r>
            <a:r>
              <a:rPr lang="nl-BE" altLang="nl-BE" dirty="0" err="1" smtClean="0"/>
              <a:t>df</a:t>
            </a:r>
            <a:r>
              <a:rPr lang="nl-BE" altLang="nl-BE" dirty="0" smtClean="0"/>
              <a:t>=8)=26,551 p=0.001). </a:t>
            </a:r>
          </a:p>
          <a:p>
            <a:pPr defTabSz="892950"/>
            <a:endParaRPr lang="nl-BE" altLang="nl-BE" dirty="0" smtClean="0"/>
          </a:p>
          <a:p>
            <a:pPr defTabSz="892950"/>
            <a:endParaRPr lang="nl-BE" altLang="nl-BE" dirty="0" smtClean="0"/>
          </a:p>
        </p:txBody>
      </p:sp>
      <p:sp>
        <p:nvSpPr>
          <p:cNvPr id="5222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7066" indent="-291179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4717" indent="-232943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30604" indent="-232943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6491" indent="-232943" defTabSz="9285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62377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28264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94151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60038" indent="-232943" defTabSz="928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65CB8F0-C0BF-4E77-AC0E-FC93ADA6C60D}" type="slidenum">
              <a:rPr lang="en-GB" altLang="nl-BE" sz="1200">
                <a:latin typeface="Verdana" pitchFamily="34" charset="0"/>
              </a:rPr>
              <a:pPr/>
              <a:t>28</a:t>
            </a:fld>
            <a:endParaRPr lang="en-GB" altLang="nl-BE" sz="120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887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25794"/>
            <a:ext cx="9144000" cy="1657350"/>
          </a:xfrm>
          <a:prstGeom prst="rect">
            <a:avLst/>
          </a:prstGeom>
        </p:spPr>
      </p:pic>
      <p:sp>
        <p:nvSpPr>
          <p:cNvPr id="2" name="Rechthoek 1"/>
          <p:cNvSpPr/>
          <p:nvPr userDrawn="1"/>
        </p:nvSpPr>
        <p:spPr>
          <a:xfrm rot="21211752">
            <a:off x="-180205" y="5659904"/>
            <a:ext cx="9635933" cy="1907486"/>
          </a:xfrm>
          <a:prstGeom prst="rect">
            <a:avLst/>
          </a:prstGeom>
          <a:solidFill>
            <a:srgbClr val="C36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Rechthoek 3"/>
          <p:cNvSpPr/>
          <p:nvPr userDrawn="1"/>
        </p:nvSpPr>
        <p:spPr>
          <a:xfrm>
            <a:off x="5869792" y="6237312"/>
            <a:ext cx="29506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sz="2400" b="0" dirty="0" smtClean="0">
                <a:solidFill>
                  <a:schemeClr val="bg1"/>
                </a:solidFill>
                <a:effectLst/>
              </a:rPr>
              <a:t>Pilootstudie stad Gent</a:t>
            </a:r>
            <a:endParaRPr lang="nl-BE" sz="2400" b="0" dirty="0">
              <a:solidFill>
                <a:schemeClr val="bg1"/>
              </a:solidFill>
              <a:effectLst/>
            </a:endParaRPr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916" y="188640"/>
            <a:ext cx="2998290" cy="107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6492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1E3F-F5FC-4F0C-B00C-24272B35C5AA}" type="datetimeFigureOut">
              <a:rPr lang="nl-BE" smtClean="0"/>
              <a:t>13/12/2016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F1CC-745C-493F-9F80-08AD3B21FB7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372510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1E3F-F5FC-4F0C-B00C-24272B35C5AA}" type="datetimeFigureOut">
              <a:rPr lang="nl-BE" smtClean="0"/>
              <a:t>13/12/2016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F1CC-745C-493F-9F80-08AD3B21FB76}" type="slidenum">
              <a:rPr lang="nl-BE" smtClean="0"/>
              <a:t>‹nr.›</a:t>
            </a:fld>
            <a:endParaRPr lang="nl-BE"/>
          </a:p>
        </p:txBody>
      </p:sp>
      <p:sp>
        <p:nvSpPr>
          <p:cNvPr id="13" name="Tekstvak 12"/>
          <p:cNvSpPr txBox="1"/>
          <p:nvPr userDrawn="1"/>
        </p:nvSpPr>
        <p:spPr>
          <a:xfrm>
            <a:off x="4440614" y="6566864"/>
            <a:ext cx="3671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FlandersArtSans-Light" panose="00000400000000000000" pitchFamily="2" charset="0"/>
              </a:rPr>
              <a:t>         Studiedienst van de Vlaamse Regering</a:t>
            </a:r>
            <a:r>
              <a:rPr lang="nl-BE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FlandersArtSans-Light" panose="00000400000000000000" pitchFamily="2" charset="0"/>
              </a:rPr>
              <a:t> </a:t>
            </a:r>
            <a:endParaRPr lang="nl-BE" sz="1200" b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FlandersArtSans-Ligh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6457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/>
          <p:cNvSpPr/>
          <p:nvPr userDrawn="1"/>
        </p:nvSpPr>
        <p:spPr>
          <a:xfrm>
            <a:off x="251520" y="6741367"/>
            <a:ext cx="7704856" cy="94831"/>
          </a:xfrm>
          <a:prstGeom prst="rect">
            <a:avLst/>
          </a:prstGeom>
          <a:solidFill>
            <a:srgbClr val="C3611C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>
            <a:lvl1pPr algn="l">
              <a:defRPr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 marL="742950" indent="-285750">
              <a:buFontTx/>
              <a:buBlip>
                <a:blip r:embed="rId3"/>
              </a:buBlip>
              <a:defRPr/>
            </a:lvl2pPr>
            <a:lvl3pPr marL="1143000" indent="-228600">
              <a:buFontTx/>
              <a:buBlip>
                <a:blip r:embed="rId4"/>
              </a:buBlip>
              <a:defRPr/>
            </a:lvl3pPr>
            <a:lvl4pPr marL="1600200" indent="-228600">
              <a:buFontTx/>
              <a:buBlip>
                <a:blip r:embed="rId5"/>
              </a:buBlip>
              <a:defRPr/>
            </a:lvl4pPr>
            <a:lvl5pPr marL="2057400" indent="-228600">
              <a:buFontTx/>
              <a:buBlip>
                <a:blip r:embed="rId5"/>
              </a:buBlip>
              <a:defRPr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BE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6674" y="116632"/>
            <a:ext cx="1409228" cy="504056"/>
          </a:xfrm>
          <a:prstGeom prst="rect">
            <a:avLst/>
          </a:prstGeom>
        </p:spPr>
      </p:pic>
      <p:sp>
        <p:nvSpPr>
          <p:cNvPr id="6" name="Rechthoek 5"/>
          <p:cNvSpPr/>
          <p:nvPr userDrawn="1"/>
        </p:nvSpPr>
        <p:spPr>
          <a:xfrm>
            <a:off x="7164289" y="6678496"/>
            <a:ext cx="1728190" cy="1795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Rechthoek 10"/>
          <p:cNvSpPr/>
          <p:nvPr userDrawn="1"/>
        </p:nvSpPr>
        <p:spPr>
          <a:xfrm>
            <a:off x="7236297" y="6577607"/>
            <a:ext cx="187220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nl-BE" sz="1400" b="1" dirty="0" smtClean="0">
                <a:solidFill>
                  <a:schemeClr val="bg2">
                    <a:lumMod val="75000"/>
                  </a:schemeClr>
                </a:solidFill>
                <a:effectLst/>
              </a:rPr>
              <a:t>Pilootstudie stad Gent</a:t>
            </a:r>
            <a:endParaRPr lang="nl-BE" sz="1400" b="1" dirty="0">
              <a:solidFill>
                <a:schemeClr val="bg2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569231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4" name="Rechthoek 3"/>
          <p:cNvSpPr/>
          <p:nvPr userDrawn="1"/>
        </p:nvSpPr>
        <p:spPr>
          <a:xfrm>
            <a:off x="1403648" y="6741367"/>
            <a:ext cx="7704856" cy="94831"/>
          </a:xfrm>
          <a:prstGeom prst="rect">
            <a:avLst/>
          </a:prstGeom>
          <a:solidFill>
            <a:srgbClr val="FFF200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pic>
        <p:nvPicPr>
          <p:cNvPr id="6" name="Picture 2" descr="I:\PUBLICATIES SVR\Logo's\logo_niv1_naakt_v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43" y="6525344"/>
            <a:ext cx="755489" cy="348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hoek 6"/>
          <p:cNvSpPr/>
          <p:nvPr userDrawn="1"/>
        </p:nvSpPr>
        <p:spPr>
          <a:xfrm>
            <a:off x="35496" y="6740261"/>
            <a:ext cx="360040" cy="95937"/>
          </a:xfrm>
          <a:prstGeom prst="rect">
            <a:avLst/>
          </a:prstGeom>
          <a:solidFill>
            <a:srgbClr val="FFF200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Rechthoek 7"/>
          <p:cNvSpPr/>
          <p:nvPr userDrawn="1"/>
        </p:nvSpPr>
        <p:spPr>
          <a:xfrm>
            <a:off x="6444208" y="6741368"/>
            <a:ext cx="1224136" cy="1166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6646538"/>
            <a:ext cx="1008112" cy="18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3414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8" name="Rechthoek 7"/>
          <p:cNvSpPr/>
          <p:nvPr userDrawn="1"/>
        </p:nvSpPr>
        <p:spPr>
          <a:xfrm>
            <a:off x="1403648" y="6741367"/>
            <a:ext cx="7704856" cy="94831"/>
          </a:xfrm>
          <a:prstGeom prst="rect">
            <a:avLst/>
          </a:prstGeom>
          <a:solidFill>
            <a:srgbClr val="FFF200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0" name="Picture 2" descr="I:\PUBLICATIES SVR\Logo's\logo_niv1_naakt_v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43" y="6525344"/>
            <a:ext cx="755489" cy="348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hthoek 10"/>
          <p:cNvSpPr/>
          <p:nvPr userDrawn="1"/>
        </p:nvSpPr>
        <p:spPr>
          <a:xfrm>
            <a:off x="35496" y="6740261"/>
            <a:ext cx="360040" cy="95937"/>
          </a:xfrm>
          <a:prstGeom prst="rect">
            <a:avLst/>
          </a:prstGeom>
          <a:solidFill>
            <a:srgbClr val="FFF200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Rechthoek 11"/>
          <p:cNvSpPr/>
          <p:nvPr userDrawn="1"/>
        </p:nvSpPr>
        <p:spPr>
          <a:xfrm>
            <a:off x="6444208" y="6741368"/>
            <a:ext cx="1224136" cy="1166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6646538"/>
            <a:ext cx="1008112" cy="18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8587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10" name="Rechthoek 9"/>
          <p:cNvSpPr/>
          <p:nvPr userDrawn="1"/>
        </p:nvSpPr>
        <p:spPr>
          <a:xfrm>
            <a:off x="1403648" y="6741367"/>
            <a:ext cx="7704856" cy="94831"/>
          </a:xfrm>
          <a:prstGeom prst="rect">
            <a:avLst/>
          </a:prstGeom>
          <a:solidFill>
            <a:srgbClr val="FFF200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2" name="Picture 2" descr="I:\PUBLICATIES SVR\Logo's\logo_niv1_naakt_v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43" y="6525344"/>
            <a:ext cx="755489" cy="348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hthoek 12"/>
          <p:cNvSpPr/>
          <p:nvPr userDrawn="1"/>
        </p:nvSpPr>
        <p:spPr>
          <a:xfrm>
            <a:off x="35496" y="6740261"/>
            <a:ext cx="360040" cy="95937"/>
          </a:xfrm>
          <a:prstGeom prst="rect">
            <a:avLst/>
          </a:prstGeom>
          <a:solidFill>
            <a:srgbClr val="FFF200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Rechthoek 13"/>
          <p:cNvSpPr/>
          <p:nvPr userDrawn="1"/>
        </p:nvSpPr>
        <p:spPr>
          <a:xfrm>
            <a:off x="6444208" y="6741368"/>
            <a:ext cx="1224136" cy="1166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1" name="Afbeelding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6646538"/>
            <a:ext cx="1008112" cy="18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7005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nhaltsplatzhalter 11"/>
          <p:cNvSpPr txBox="1">
            <a:spLocks/>
          </p:cNvSpPr>
          <p:nvPr userDrawn="1"/>
        </p:nvSpPr>
        <p:spPr>
          <a:xfrm>
            <a:off x="755576" y="3244931"/>
            <a:ext cx="3168650" cy="1439863"/>
          </a:xfrm>
          <a:prstGeom prst="rect">
            <a:avLst/>
          </a:prstGeom>
          <a:ln>
            <a:noFill/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600" dirty="0">
              <a:ln>
                <a:noFill/>
              </a:ln>
              <a:solidFill>
                <a:schemeClr val="tx1"/>
              </a:solidFill>
              <a:latin typeface="+mn-lt"/>
              <a:cs typeface="+mn-cs"/>
            </a:endParaRPr>
          </a:p>
        </p:txBody>
      </p:sp>
      <p:grpSp>
        <p:nvGrpSpPr>
          <p:cNvPr id="3" name="Groep 2"/>
          <p:cNvGrpSpPr/>
          <p:nvPr userDrawn="1"/>
        </p:nvGrpSpPr>
        <p:grpSpPr>
          <a:xfrm>
            <a:off x="467544" y="890547"/>
            <a:ext cx="4464496" cy="4539515"/>
            <a:chOff x="1605481" y="1513962"/>
            <a:chExt cx="2175837" cy="2212401"/>
          </a:xfrm>
        </p:grpSpPr>
        <p:pic>
          <p:nvPicPr>
            <p:cNvPr id="16" name="Bildplatzhalter 1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74878" y="1513962"/>
              <a:ext cx="1231754" cy="1897145"/>
            </a:xfrm>
            <a:prstGeom prst="rect">
              <a:avLst/>
            </a:prstGeom>
          </p:spPr>
        </p:pic>
        <p:pic>
          <p:nvPicPr>
            <p:cNvPr id="13" name="Grafik 34" descr="pixbox_shadow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5481" y="3382810"/>
              <a:ext cx="2175837" cy="343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Rechthoek 18"/>
          <p:cNvSpPr/>
          <p:nvPr userDrawn="1"/>
        </p:nvSpPr>
        <p:spPr>
          <a:xfrm rot="21211752">
            <a:off x="-180205" y="5659904"/>
            <a:ext cx="9635933" cy="1907486"/>
          </a:xfrm>
          <a:prstGeom prst="rect">
            <a:avLst/>
          </a:prstGeom>
          <a:solidFill>
            <a:srgbClr val="C36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20" name="Afbeelding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916" y="188640"/>
            <a:ext cx="2998290" cy="1072436"/>
          </a:xfrm>
          <a:prstGeom prst="rect">
            <a:avLst/>
          </a:prstGeom>
        </p:spPr>
      </p:pic>
      <p:sp>
        <p:nvSpPr>
          <p:cNvPr id="23" name="Rechthoek 22"/>
          <p:cNvSpPr/>
          <p:nvPr userDrawn="1"/>
        </p:nvSpPr>
        <p:spPr>
          <a:xfrm>
            <a:off x="5869792" y="6237312"/>
            <a:ext cx="29506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sz="2400" b="0" dirty="0" smtClean="0">
                <a:solidFill>
                  <a:schemeClr val="bg1"/>
                </a:solidFill>
                <a:effectLst/>
              </a:rPr>
              <a:t>Pilootstudie stad Gent</a:t>
            </a:r>
            <a:endParaRPr lang="nl-BE" sz="2400" b="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431579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1403648" y="6741367"/>
            <a:ext cx="7704856" cy="94831"/>
          </a:xfrm>
          <a:prstGeom prst="rect">
            <a:avLst/>
          </a:prstGeom>
          <a:solidFill>
            <a:srgbClr val="FFF200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7" name="Picture 2" descr="I:\PUBLICATIES SVR\Logo's\logo_niv1_naakt_v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43" y="6525344"/>
            <a:ext cx="755489" cy="348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hthoek 7"/>
          <p:cNvSpPr/>
          <p:nvPr userDrawn="1"/>
        </p:nvSpPr>
        <p:spPr>
          <a:xfrm>
            <a:off x="35496" y="6740261"/>
            <a:ext cx="360040" cy="95937"/>
          </a:xfrm>
          <a:prstGeom prst="rect">
            <a:avLst/>
          </a:prstGeom>
          <a:solidFill>
            <a:srgbClr val="FFF200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 8"/>
          <p:cNvSpPr/>
          <p:nvPr userDrawn="1"/>
        </p:nvSpPr>
        <p:spPr>
          <a:xfrm>
            <a:off x="6444208" y="6741368"/>
            <a:ext cx="1224136" cy="1166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6646538"/>
            <a:ext cx="1008112" cy="18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1024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Rechthoek 7"/>
          <p:cNvSpPr/>
          <p:nvPr userDrawn="1"/>
        </p:nvSpPr>
        <p:spPr>
          <a:xfrm>
            <a:off x="1403648" y="6741367"/>
            <a:ext cx="7704856" cy="94831"/>
          </a:xfrm>
          <a:prstGeom prst="rect">
            <a:avLst/>
          </a:prstGeom>
          <a:solidFill>
            <a:srgbClr val="FFF200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0" name="Picture 2" descr="I:\PUBLICATIES SVR\Logo's\logo_niv1_naakt_v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43" y="6525344"/>
            <a:ext cx="755489" cy="348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hthoek 10"/>
          <p:cNvSpPr/>
          <p:nvPr userDrawn="1"/>
        </p:nvSpPr>
        <p:spPr>
          <a:xfrm>
            <a:off x="35496" y="6740261"/>
            <a:ext cx="360040" cy="95937"/>
          </a:xfrm>
          <a:prstGeom prst="rect">
            <a:avLst/>
          </a:prstGeom>
          <a:solidFill>
            <a:srgbClr val="FFF200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Rechthoek 11"/>
          <p:cNvSpPr/>
          <p:nvPr userDrawn="1"/>
        </p:nvSpPr>
        <p:spPr>
          <a:xfrm>
            <a:off x="6444208" y="6741368"/>
            <a:ext cx="1224136" cy="1166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6646538"/>
            <a:ext cx="1008112" cy="18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0073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Rechthoek 7"/>
          <p:cNvSpPr/>
          <p:nvPr userDrawn="1"/>
        </p:nvSpPr>
        <p:spPr>
          <a:xfrm>
            <a:off x="1403648" y="6741367"/>
            <a:ext cx="7704856" cy="94831"/>
          </a:xfrm>
          <a:prstGeom prst="rect">
            <a:avLst/>
          </a:prstGeom>
          <a:solidFill>
            <a:srgbClr val="FFF200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0" name="Picture 2" descr="I:\PUBLICATIES SVR\Logo's\logo_niv1_naakt_v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43" y="6525344"/>
            <a:ext cx="755489" cy="348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hthoek 10"/>
          <p:cNvSpPr/>
          <p:nvPr userDrawn="1"/>
        </p:nvSpPr>
        <p:spPr>
          <a:xfrm>
            <a:off x="35496" y="6740261"/>
            <a:ext cx="360040" cy="95937"/>
          </a:xfrm>
          <a:prstGeom prst="rect">
            <a:avLst/>
          </a:prstGeom>
          <a:solidFill>
            <a:srgbClr val="FFF200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Rechthoek 11"/>
          <p:cNvSpPr/>
          <p:nvPr userDrawn="1"/>
        </p:nvSpPr>
        <p:spPr>
          <a:xfrm>
            <a:off x="6444208" y="6741368"/>
            <a:ext cx="1224136" cy="1166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6646538"/>
            <a:ext cx="1008112" cy="18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5617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71E3F-F5FC-4F0C-B00C-24272B35C5AA}" type="datetimeFigureOut">
              <a:rPr lang="nl-BE" smtClean="0"/>
              <a:t>13/12/2016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9F1CC-745C-493F-9F80-08AD3B21FB7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6043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microsoft.com/office/2007/relationships/hdphoto" Target="../media/hdphoto2.wdp"/><Relationship Id="rId7" Type="http://schemas.microsoft.com/office/2007/relationships/hdphoto" Target="../media/hdphoto4.wdp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microsoft.com/office/2007/relationships/hdphoto" Target="../media/hdphoto3.wdp"/><Relationship Id="rId10" Type="http://schemas.openxmlformats.org/officeDocument/2006/relationships/hyperlink" Target="mailto:welzijnengelijkekansen@stad.gent" TargetMode="External"/><Relationship Id="rId4" Type="http://schemas.openxmlformats.org/officeDocument/2006/relationships/image" Target="../media/image20.png"/><Relationship Id="rId9" Type="http://schemas.microsoft.com/office/2007/relationships/hdphoto" Target="../media/hdphoto5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0" y="3486909"/>
            <a:ext cx="8892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Participatie en kwaliteit van leven</a:t>
            </a:r>
            <a:r>
              <a:rPr lang="nl-BE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nl-BE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nl-BE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bij personen met een handicap of beperking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331640" y="4601131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Ilse Goethals, Dries Verlet, Dirk Moons, Stijn Vandevelde</a:t>
            </a:r>
            <a:endParaRPr lang="nl-B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2117136" cy="360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1311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Repons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 dirty="0" smtClean="0"/>
              <a:t>Aantal beantwoorde vragenlijsten = 251 (34 %) </a:t>
            </a:r>
          </a:p>
          <a:p>
            <a:endParaRPr lang="nl-BE" dirty="0"/>
          </a:p>
          <a:p>
            <a:r>
              <a:rPr lang="nl-BE" dirty="0" smtClean="0"/>
              <a:t>Verschillen </a:t>
            </a:r>
            <a:r>
              <a:rPr lang="nl-BE" dirty="0"/>
              <a:t>in de respons naargelang van de achtergrondkenmerken: </a:t>
            </a:r>
          </a:p>
          <a:p>
            <a:pPr lvl="1"/>
            <a:r>
              <a:rPr lang="nl-BE" dirty="0"/>
              <a:t>Hoe ouder de respondenten, hoe hoger de respons</a:t>
            </a:r>
          </a:p>
          <a:p>
            <a:pPr lvl="1"/>
            <a:r>
              <a:rPr lang="nl-BE" dirty="0"/>
              <a:t>Mannen namen frequenter deel dan de vrouwen in de steekproef</a:t>
            </a:r>
          </a:p>
          <a:p>
            <a:endParaRPr lang="nl-BE" dirty="0" smtClean="0"/>
          </a:p>
          <a:p>
            <a:r>
              <a:rPr lang="nl-BE" dirty="0" smtClean="0"/>
              <a:t>Data </a:t>
            </a:r>
            <a:r>
              <a:rPr lang="nl-BE" dirty="0"/>
              <a:t>gewogen rekening houdend met de leeftijd en het geslacht van de respondenten, zodat de steekproef representatief is op deze twee achtergrondkenmerken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554314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480330" y="3501008"/>
            <a:ext cx="66602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schemeClr val="bg1">
                    <a:lumMod val="50000"/>
                  </a:schemeClr>
                </a:solidFill>
              </a:rPr>
              <a:t>Dirk Moons</a:t>
            </a:r>
            <a:endParaRPr lang="nl-NL" sz="2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sz="2000" dirty="0">
                <a:solidFill>
                  <a:schemeClr val="bg1">
                    <a:lumMod val="50000"/>
                  </a:schemeClr>
                </a:solidFill>
              </a:rPr>
              <a:t>Studiedienst van de Vlaamse Regering, Departement Kanselarij &amp; </a:t>
            </a:r>
            <a:r>
              <a:rPr lang="nl-NL" sz="2000" dirty="0" smtClean="0">
                <a:solidFill>
                  <a:schemeClr val="bg1">
                    <a:lumMod val="50000"/>
                  </a:schemeClr>
                </a:solidFill>
              </a:rPr>
              <a:t>Bestuur</a:t>
            </a:r>
          </a:p>
          <a:p>
            <a:endParaRPr lang="nl-NL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2117136" cy="360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0" y="2348880"/>
            <a:ext cx="889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Betrokkenheid en toegankelijkheid</a:t>
            </a:r>
          </a:p>
        </p:txBody>
      </p:sp>
    </p:spTree>
    <p:extLst>
      <p:ext uri="{BB962C8B-B14F-4D97-AF65-F5344CB8AC3E}">
        <p14:creationId xmlns:p14="http://schemas.microsoft.com/office/powerpoint/2010/main" val="18277252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600" dirty="0" smtClean="0"/>
              <a:t>Betrokkenheid en toegankelijkheid</a:t>
            </a:r>
            <a:endParaRPr lang="nl-BE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 smtClean="0"/>
              <a:t>Mate van betrokkenheid bij stad en buurt en hoe wordt deze beoordeeld?</a:t>
            </a:r>
          </a:p>
          <a:p>
            <a:pPr marL="514350" indent="-514350">
              <a:buAutoNum type="arabicPeriod"/>
            </a:pPr>
            <a:r>
              <a:rPr lang="nl-BE" dirty="0" smtClean="0"/>
              <a:t>Mening over informatie vanuit de stad</a:t>
            </a:r>
          </a:p>
          <a:p>
            <a:pPr marL="514350" indent="-514350">
              <a:buAutoNum type="arabicPeriod"/>
            </a:pPr>
            <a:r>
              <a:rPr lang="nl-BE" dirty="0" smtClean="0"/>
              <a:t>Mening over de inspanningen van stadsbestuur</a:t>
            </a:r>
          </a:p>
          <a:p>
            <a:pPr marL="514350" indent="-514350">
              <a:buAutoNum type="arabicPeriod"/>
            </a:pPr>
            <a:r>
              <a:rPr lang="nl-BE" dirty="0" smtClean="0"/>
              <a:t>Deelname aan buurt en inspraak</a:t>
            </a:r>
          </a:p>
          <a:p>
            <a:pPr marL="514350" indent="-514350">
              <a:buAutoNum type="arabicPeriod"/>
            </a:pPr>
            <a:r>
              <a:rPr lang="nl-BE" dirty="0" smtClean="0"/>
              <a:t>Tevredenheid betrokkenheid</a:t>
            </a:r>
          </a:p>
          <a:p>
            <a:pPr marL="514350" indent="-514350">
              <a:buAutoNum type="arabicPeriod"/>
            </a:pPr>
            <a:r>
              <a:rPr lang="nl-BE" dirty="0" smtClean="0"/>
              <a:t>Extraatje</a:t>
            </a:r>
          </a:p>
          <a:p>
            <a:pPr marL="514350" indent="-514350">
              <a:buAutoNum type="arabicPeriod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78594552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Informatie vanuit stad</a:t>
            </a:r>
            <a:endParaRPr lang="nl-BE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0745590"/>
              </p:ext>
            </p:extLst>
          </p:nvPr>
        </p:nvGraphicFramePr>
        <p:xfrm>
          <a:off x="457200" y="1052513"/>
          <a:ext cx="8229600" cy="2736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kstvak 7"/>
          <p:cNvSpPr txBox="1"/>
          <p:nvPr/>
        </p:nvSpPr>
        <p:spPr>
          <a:xfrm>
            <a:off x="457200" y="3816496"/>
            <a:ext cx="807524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sz="2800" dirty="0" smtClean="0"/>
              <a:t>Ongeveer de helft krijgt voldoende informatie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sz="2800" dirty="0" smtClean="0"/>
              <a:t>Minst tevreden is men over informatie over de beslissingen van het stadsbestuur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sz="2800" dirty="0" smtClean="0"/>
              <a:t>Naar achtergrondkenmerken enkel een verschil tussen kernstad- en randbewoners. Kernstad meer uitgesproken mening, minder neutraal.</a:t>
            </a:r>
          </a:p>
          <a:p>
            <a:r>
              <a:rPr lang="nl-BE" dirty="0" smtClean="0"/>
              <a:t>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476391984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Inspanningen stadsbestuur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3672480"/>
            <a:ext cx="8229600" cy="3068888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BE" dirty="0" smtClean="0"/>
              <a:t>Meningen zijn gelijk verdeeld.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BE" dirty="0" smtClean="0"/>
              <a:t>Groot verschil kernstad-rand:</a:t>
            </a:r>
          </a:p>
          <a:p>
            <a:pPr marL="0" indent="0">
              <a:buNone/>
            </a:pPr>
            <a:r>
              <a:rPr lang="nl-BE" i="1" dirty="0"/>
              <a:t>	</a:t>
            </a:r>
            <a:r>
              <a:rPr lang="nl-BE" i="1" dirty="0" smtClean="0"/>
              <a:t>In kernstad vindt 50% dat stad voldoende 	inspanningen doet om wensen te kennen, 	in rand slechts 30%.</a:t>
            </a:r>
            <a:endParaRPr lang="nl-BE" dirty="0" smtClean="0"/>
          </a:p>
          <a:p>
            <a:pPr marL="0" indent="0">
              <a:buNone/>
            </a:pPr>
            <a:r>
              <a:rPr lang="nl-BE" dirty="0" smtClean="0">
                <a:sym typeface="Wingdings" panose="05000000000000000000" pitchFamily="2" charset="2"/>
              </a:rPr>
              <a:t> Aandacht voor inwoners kern en rand.</a:t>
            </a:r>
            <a:endParaRPr lang="nl-BE" dirty="0" smtClean="0"/>
          </a:p>
          <a:p>
            <a:pPr marL="0" indent="0">
              <a:buNone/>
            </a:pPr>
            <a:endParaRPr lang="nl-BE" i="1" dirty="0"/>
          </a:p>
        </p:txBody>
      </p:sp>
      <p:graphicFrame>
        <p:nvGraphicFramePr>
          <p:cNvPr id="7" name="Grafiek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4474320"/>
              </p:ext>
            </p:extLst>
          </p:nvPr>
        </p:nvGraphicFramePr>
        <p:xfrm>
          <a:off x="457200" y="1052736"/>
          <a:ext cx="822960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3141833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Deelname aan …</a:t>
            </a:r>
            <a:endParaRPr lang="nl-BE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489566"/>
              </p:ext>
            </p:extLst>
          </p:nvPr>
        </p:nvGraphicFramePr>
        <p:xfrm>
          <a:off x="457200" y="1052737"/>
          <a:ext cx="8229600" cy="16561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8616">
                  <a:extLst>
                    <a:ext uri="{9D8B030D-6E8A-4147-A177-3AD203B41FA5}">
                      <a16:colId xmlns="" xmlns:a16="http://schemas.microsoft.com/office/drawing/2014/main" val="3344174765"/>
                    </a:ext>
                  </a:extLst>
                </a:gridCol>
                <a:gridCol w="2304256">
                  <a:extLst>
                    <a:ext uri="{9D8B030D-6E8A-4147-A177-3AD203B41FA5}">
                      <a16:colId xmlns="" xmlns:a16="http://schemas.microsoft.com/office/drawing/2014/main" val="2500046346"/>
                    </a:ext>
                  </a:extLst>
                </a:gridCol>
                <a:gridCol w="2376264">
                  <a:extLst>
                    <a:ext uri="{9D8B030D-6E8A-4147-A177-3AD203B41FA5}">
                      <a16:colId xmlns="" xmlns:a16="http://schemas.microsoft.com/office/drawing/2014/main" val="4075043610"/>
                    </a:ext>
                  </a:extLst>
                </a:gridCol>
                <a:gridCol w="1090464">
                  <a:extLst>
                    <a:ext uri="{9D8B030D-6E8A-4147-A177-3AD203B41FA5}">
                      <a16:colId xmlns="" xmlns:a16="http://schemas.microsoft.com/office/drawing/2014/main" val="829041533"/>
                    </a:ext>
                  </a:extLst>
                </a:gridCol>
              </a:tblGrid>
              <a:tr h="552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BE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800" dirty="0">
                          <a:effectLst/>
                        </a:rPr>
                        <a:t>Deelgenomen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800" dirty="0">
                          <a:effectLst/>
                        </a:rPr>
                        <a:t>Niet deelgenomen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800" dirty="0">
                          <a:effectLst/>
                        </a:rPr>
                        <a:t>Weet niet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2161898766"/>
                  </a:ext>
                </a:extLst>
              </a:tr>
              <a:tr h="552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800">
                          <a:effectLst/>
                        </a:rPr>
                        <a:t>Buurtactiviteiten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800">
                          <a:effectLst/>
                        </a:rPr>
                        <a:t>22,5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800">
                          <a:effectLst/>
                        </a:rPr>
                        <a:t>75,3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800">
                          <a:effectLst/>
                        </a:rPr>
                        <a:t>2,2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2120916621"/>
                  </a:ext>
                </a:extLst>
              </a:tr>
              <a:tr h="552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800">
                          <a:effectLst/>
                        </a:rPr>
                        <a:t>Informatievergaderingen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800">
                          <a:effectLst/>
                        </a:rPr>
                        <a:t>11,7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800">
                          <a:effectLst/>
                        </a:rPr>
                        <a:t>85,1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800" dirty="0">
                          <a:effectLst/>
                        </a:rPr>
                        <a:t>3,3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3907422916"/>
                  </a:ext>
                </a:extLst>
              </a:tr>
            </a:tbl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457200" y="3140968"/>
            <a:ext cx="8229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sz="2800" dirty="0" smtClean="0"/>
              <a:t>Een kwart en 10% nam deel.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sz="2800" dirty="0" smtClean="0"/>
              <a:t>Voornaamste redenen om niet deel te nemen zijn de beperking/handicap, geen interesse en geen tijd.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sz="2800" dirty="0" smtClean="0"/>
              <a:t>Mate van belemmering en geslacht spelen een rol: </a:t>
            </a:r>
          </a:p>
          <a:p>
            <a:pPr lvl="1"/>
            <a:r>
              <a:rPr lang="nl-BE" sz="2800" dirty="0"/>
              <a:t>	</a:t>
            </a:r>
            <a:r>
              <a:rPr lang="nl-BE" sz="2800" i="1" dirty="0" smtClean="0"/>
              <a:t>hoe meer belemmerd hoe minder deelname en 	mannen meer dan vrouwen.</a:t>
            </a:r>
          </a:p>
          <a:p>
            <a:pPr lvl="1"/>
            <a:r>
              <a:rPr lang="nl-BE" sz="2800" dirty="0" smtClean="0">
                <a:sym typeface="Wingdings" panose="05000000000000000000" pitchFamily="2" charset="2"/>
              </a:rPr>
              <a:t> Fysieke toegankelijkheid van buurt en inspraakactiviteiten blijft aandachtspunt.</a:t>
            </a:r>
            <a:endParaRPr lang="nl-BE" sz="2800" dirty="0" smtClean="0"/>
          </a:p>
          <a:p>
            <a:endParaRPr lang="nl-BE" sz="3200" dirty="0"/>
          </a:p>
        </p:txBody>
      </p:sp>
    </p:spTree>
    <p:extLst>
      <p:ext uri="{BB962C8B-B14F-4D97-AF65-F5344CB8AC3E}">
        <p14:creationId xmlns:p14="http://schemas.microsoft.com/office/powerpoint/2010/main" val="862394069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Tevredenheid betrokkenheid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9933" y="4149080"/>
            <a:ext cx="8229600" cy="1944216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BE" dirty="0" smtClean="0"/>
              <a:t>30% is tevreden, 15% is ontevreden.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BE" dirty="0" smtClean="0"/>
              <a:t>55% is neutraal of heeft geen mening.</a:t>
            </a:r>
          </a:p>
          <a:p>
            <a:pPr marL="0" indent="0">
              <a:buNone/>
            </a:pPr>
            <a:r>
              <a:rPr lang="nl-BE" dirty="0" smtClean="0">
                <a:sym typeface="Wingdings" panose="05000000000000000000" pitchFamily="2" charset="2"/>
              </a:rPr>
              <a:t> Eerder lage betrokkenheid, maar geen uitgesproken ontevredenheid.</a:t>
            </a:r>
            <a:endParaRPr lang="nl-BE" dirty="0"/>
          </a:p>
        </p:txBody>
      </p:sp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1631710"/>
              </p:ext>
            </p:extLst>
          </p:nvPr>
        </p:nvGraphicFramePr>
        <p:xfrm>
          <a:off x="462274" y="836712"/>
          <a:ext cx="8224526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9604428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Toegankelijke info-bronnen</a:t>
            </a:r>
            <a:endParaRPr lang="nl-BE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0687631"/>
              </p:ext>
            </p:extLst>
          </p:nvPr>
        </p:nvGraphicFramePr>
        <p:xfrm>
          <a:off x="457200" y="836715"/>
          <a:ext cx="8229598" cy="2523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8415">
                  <a:extLst>
                    <a:ext uri="{9D8B030D-6E8A-4147-A177-3AD203B41FA5}">
                      <a16:colId xmlns="" xmlns:a16="http://schemas.microsoft.com/office/drawing/2014/main" val="946317229"/>
                    </a:ext>
                  </a:extLst>
                </a:gridCol>
                <a:gridCol w="1540158">
                  <a:extLst>
                    <a:ext uri="{9D8B030D-6E8A-4147-A177-3AD203B41FA5}">
                      <a16:colId xmlns="" xmlns:a16="http://schemas.microsoft.com/office/drawing/2014/main" val="4096190351"/>
                    </a:ext>
                  </a:extLst>
                </a:gridCol>
                <a:gridCol w="1432743">
                  <a:extLst>
                    <a:ext uri="{9D8B030D-6E8A-4147-A177-3AD203B41FA5}">
                      <a16:colId xmlns="" xmlns:a16="http://schemas.microsoft.com/office/drawing/2014/main" val="4123363249"/>
                    </a:ext>
                  </a:extLst>
                </a:gridCol>
                <a:gridCol w="1432743">
                  <a:extLst>
                    <a:ext uri="{9D8B030D-6E8A-4147-A177-3AD203B41FA5}">
                      <a16:colId xmlns="" xmlns:a16="http://schemas.microsoft.com/office/drawing/2014/main" val="623185178"/>
                    </a:ext>
                  </a:extLst>
                </a:gridCol>
                <a:gridCol w="1495539">
                  <a:extLst>
                    <a:ext uri="{9D8B030D-6E8A-4147-A177-3AD203B41FA5}">
                      <a16:colId xmlns="" xmlns:a16="http://schemas.microsoft.com/office/drawing/2014/main" val="1406773049"/>
                    </a:ext>
                  </a:extLst>
                </a:gridCol>
              </a:tblGrid>
              <a:tr h="808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BE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Jonger dan 35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35-54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55-plus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Totaal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257896848"/>
                  </a:ext>
                </a:extLst>
              </a:tr>
              <a:tr h="391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Digitaal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38,0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21,7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17,9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28,0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762281671"/>
                  </a:ext>
                </a:extLst>
              </a:tr>
              <a:tr h="391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Papier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36,0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31,9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37,5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35,1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121906152"/>
                  </a:ext>
                </a:extLst>
              </a:tr>
              <a:tr h="391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Telefoon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400" dirty="0">
                          <a:effectLst/>
                        </a:rPr>
                        <a:t>0,0</a:t>
                      </a:r>
                      <a:endParaRPr lang="nl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15,9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10,7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7,6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852057445"/>
                  </a:ext>
                </a:extLst>
              </a:tr>
              <a:tr h="391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400" dirty="0">
                          <a:effectLst/>
                        </a:rPr>
                        <a:t>Stadsmagazine</a:t>
                      </a:r>
                      <a:endParaRPr lang="nl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26,0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30,4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33,9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400" dirty="0">
                          <a:effectLst/>
                        </a:rPr>
                        <a:t>29,3</a:t>
                      </a:r>
                      <a:endParaRPr lang="nl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4016406825"/>
                  </a:ext>
                </a:extLst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457200" y="3501008"/>
            <a:ext cx="82295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800" dirty="0" smtClean="0"/>
              <a:t>35% vindt de informatie van stadsbestuur te ingewikkeld (niet in tabel)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800" dirty="0" smtClean="0"/>
              <a:t>Als meest toegankelijke informatiebron worden “op papier” en stadsmagazine aangegeven. Digitaal wordt enkel bij jongeren als toegankelijk aangegeven.</a:t>
            </a:r>
          </a:p>
          <a:p>
            <a:r>
              <a:rPr lang="nl-BE" sz="2800" dirty="0" smtClean="0">
                <a:sym typeface="Wingdings" panose="05000000000000000000" pitchFamily="2" charset="2"/>
              </a:rPr>
              <a:t> Nood aan “communicatie voor allen”</a:t>
            </a:r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2704689113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603026" y="3573016"/>
            <a:ext cx="6660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schemeClr val="bg1">
                    <a:lumMod val="50000"/>
                  </a:schemeClr>
                </a:solidFill>
              </a:rPr>
              <a:t>Ilse Goethals</a:t>
            </a:r>
            <a:endParaRPr lang="nl-NL" sz="2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sz="2000" dirty="0" smtClean="0">
                <a:solidFill>
                  <a:schemeClr val="bg1">
                    <a:lumMod val="50000"/>
                  </a:schemeClr>
                </a:solidFill>
              </a:rPr>
              <a:t>Hogeschool Gent, Faculteit Mens en Welzijn, Vakgroep Orthopedagogie, Expertisecentrum Quality of Life (E-QUAL)</a:t>
            </a:r>
            <a:endParaRPr lang="nl-BE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2117136" cy="360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0" y="2348880"/>
            <a:ext cx="889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Sociale participatie</a:t>
            </a:r>
          </a:p>
        </p:txBody>
      </p:sp>
    </p:spTree>
    <p:extLst>
      <p:ext uri="{BB962C8B-B14F-4D97-AF65-F5344CB8AC3E}">
        <p14:creationId xmlns:p14="http://schemas.microsoft.com/office/powerpoint/2010/main" val="12505737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Sociale contacten</a:t>
            </a:r>
            <a:endParaRPr lang="nl-BE" dirty="0"/>
          </a:p>
        </p:txBody>
      </p:sp>
      <p:sp>
        <p:nvSpPr>
          <p:cNvPr id="5" name="Rechthoek 4"/>
          <p:cNvSpPr/>
          <p:nvPr/>
        </p:nvSpPr>
        <p:spPr>
          <a:xfrm>
            <a:off x="183125" y="1484784"/>
            <a:ext cx="8028892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Figuur: Frequentie 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 </a:t>
            </a:r>
            <a:r>
              <a:rPr lang="nl-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 met familie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vrienden/kennissen en </a:t>
            </a:r>
            <a:r>
              <a:rPr lang="nl-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buren</a:t>
            </a:r>
            <a:endParaRPr lang="nl-B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Tijdelijke aanduiding voor inhoud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4" y="2060848"/>
            <a:ext cx="7200799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1501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nl-BE" altLang="nl-BE" sz="2200" dirty="0" smtClean="0"/>
              <a:t>Situering</a:t>
            </a:r>
          </a:p>
          <a:p>
            <a:pPr marL="0" indent="0">
              <a:buNone/>
              <a:defRPr/>
            </a:pPr>
            <a:endParaRPr lang="nl-BE" altLang="nl-BE" sz="2200" dirty="0" smtClean="0"/>
          </a:p>
          <a:p>
            <a:pPr>
              <a:defRPr/>
            </a:pPr>
            <a:r>
              <a:rPr lang="nl-BE" altLang="nl-BE" sz="2200" dirty="0" smtClean="0"/>
              <a:t>Participatie &amp; kwaliteit van leven</a:t>
            </a:r>
            <a:endParaRPr lang="nl-BE" altLang="nl-BE" sz="2200" dirty="0"/>
          </a:p>
          <a:p>
            <a:pPr marL="0" indent="0">
              <a:buNone/>
              <a:defRPr/>
            </a:pPr>
            <a:endParaRPr lang="nl-BE" altLang="nl-BE" sz="2200" dirty="0"/>
          </a:p>
          <a:p>
            <a:pPr>
              <a:defRPr/>
            </a:pPr>
            <a:r>
              <a:rPr lang="nl-BE" altLang="nl-BE" sz="2200" dirty="0" smtClean="0"/>
              <a:t>Methodologie</a:t>
            </a:r>
          </a:p>
          <a:p>
            <a:pPr>
              <a:defRPr/>
            </a:pPr>
            <a:endParaRPr lang="nl-BE" altLang="nl-BE" sz="2200" dirty="0"/>
          </a:p>
          <a:p>
            <a:pPr>
              <a:defRPr/>
            </a:pPr>
            <a:r>
              <a:rPr lang="nl-BE" altLang="nl-BE" sz="2200" dirty="0"/>
              <a:t>Voornaamste resultaten:</a:t>
            </a:r>
          </a:p>
          <a:p>
            <a:pPr lvl="1">
              <a:defRPr/>
            </a:pPr>
            <a:r>
              <a:rPr lang="nl-BE" altLang="nl-BE" sz="2200" dirty="0" smtClean="0"/>
              <a:t>Participatie/Betrokkenheid </a:t>
            </a:r>
            <a:endParaRPr lang="nl-BE" altLang="nl-BE" sz="2200" dirty="0"/>
          </a:p>
          <a:p>
            <a:pPr lvl="1">
              <a:defRPr/>
            </a:pPr>
            <a:r>
              <a:rPr lang="nl-BE" altLang="nl-BE" sz="2200" dirty="0"/>
              <a:t>Sociale inclusie</a:t>
            </a:r>
          </a:p>
          <a:p>
            <a:pPr lvl="1">
              <a:defRPr/>
            </a:pPr>
            <a:r>
              <a:rPr lang="nl-BE" altLang="nl-BE" sz="2200" dirty="0"/>
              <a:t>Subjectief </a:t>
            </a:r>
            <a:r>
              <a:rPr lang="nl-BE" altLang="nl-BE" sz="2200" dirty="0" smtClean="0"/>
              <a:t>welzijn</a:t>
            </a:r>
          </a:p>
          <a:p>
            <a:pPr marL="457200" lvl="1" indent="0">
              <a:buNone/>
              <a:defRPr/>
            </a:pPr>
            <a:endParaRPr lang="nl-BE" altLang="nl-BE" sz="2200" dirty="0"/>
          </a:p>
          <a:p>
            <a:pPr>
              <a:defRPr/>
            </a:pPr>
            <a:r>
              <a:rPr lang="nl-BE" altLang="nl-BE" sz="2200" dirty="0" smtClean="0"/>
              <a:t>Conclusies</a:t>
            </a:r>
            <a:endParaRPr lang="ro-RO" dirty="0" smtClean="0"/>
          </a:p>
          <a:p>
            <a:pPr indent="0">
              <a:buNone/>
            </a:pPr>
            <a:endParaRPr lang="nl-B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Overzicht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59291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Sociale contacten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/>
          </a:bodyPr>
          <a:lstStyle/>
          <a:p>
            <a:r>
              <a:rPr lang="nl-BE" dirty="0"/>
              <a:t> </a:t>
            </a:r>
            <a:r>
              <a:rPr lang="nl-BE" dirty="0" smtClean="0"/>
              <a:t>1/3</a:t>
            </a:r>
            <a:r>
              <a:rPr lang="nl-BE" baseline="30000" dirty="0" smtClean="0"/>
              <a:t>de</a:t>
            </a:r>
            <a:r>
              <a:rPr lang="nl-BE" dirty="0" smtClean="0"/>
              <a:t> van de respondenten heeft </a:t>
            </a:r>
            <a:r>
              <a:rPr lang="nl-BE" b="1" dirty="0" smtClean="0"/>
              <a:t>geen</a:t>
            </a:r>
            <a:r>
              <a:rPr lang="nl-BE" dirty="0" smtClean="0"/>
              <a:t> mogelijkheid tot </a:t>
            </a:r>
            <a:r>
              <a:rPr lang="nl-BE" b="1" dirty="0" smtClean="0"/>
              <a:t>contact</a:t>
            </a:r>
            <a:r>
              <a:rPr lang="nl-BE" dirty="0" smtClean="0"/>
              <a:t> met anderen</a:t>
            </a:r>
          </a:p>
          <a:p>
            <a:pPr lvl="1"/>
            <a:r>
              <a:rPr lang="nl-BE" dirty="0"/>
              <a:t>Merendeel omwille van ziekte/handicap</a:t>
            </a:r>
          </a:p>
          <a:p>
            <a:pPr lvl="2"/>
            <a:r>
              <a:rPr lang="nl-BE" dirty="0" smtClean="0"/>
              <a:t>Tevens de grootste </a:t>
            </a:r>
            <a:r>
              <a:rPr lang="nl-BE" dirty="0"/>
              <a:t>groep die aangeeft nooit tot vrijwel nooit de nodige ondersteuning/middelen te krijgen</a:t>
            </a:r>
          </a:p>
          <a:p>
            <a:pPr marL="0" indent="0">
              <a:buNone/>
            </a:pPr>
            <a:endParaRPr lang="nl-BE" dirty="0" smtClean="0"/>
          </a:p>
          <a:p>
            <a:r>
              <a:rPr lang="nl-BE" dirty="0"/>
              <a:t>Meer dan 70% </a:t>
            </a:r>
            <a:r>
              <a:rPr lang="nl-BE" dirty="0" smtClean="0"/>
              <a:t>vindt </a:t>
            </a:r>
            <a:r>
              <a:rPr lang="nl-BE" dirty="0"/>
              <a:t>sociale contacten </a:t>
            </a:r>
            <a:r>
              <a:rPr lang="nl-BE" b="1" dirty="0"/>
              <a:t>belangrijk</a:t>
            </a:r>
            <a:r>
              <a:rPr lang="nl-BE" dirty="0"/>
              <a:t> maar slechts 59% is momenteel </a:t>
            </a:r>
            <a:r>
              <a:rPr lang="nl-BE" b="1" dirty="0" smtClean="0"/>
              <a:t>tevreden</a:t>
            </a:r>
          </a:p>
          <a:p>
            <a:endParaRPr lang="nl-BE" b="1" dirty="0"/>
          </a:p>
          <a:p>
            <a:r>
              <a:rPr lang="nl-BE" dirty="0" smtClean="0"/>
              <a:t>41% voelt zich matig </a:t>
            </a:r>
            <a:r>
              <a:rPr lang="nl-BE" b="1" dirty="0" smtClean="0"/>
              <a:t>eenzaam</a:t>
            </a:r>
            <a:r>
              <a:rPr lang="nl-BE" dirty="0" smtClean="0"/>
              <a:t>; 25% ernstig eenzaam</a:t>
            </a:r>
            <a:endParaRPr lang="nl-BE" dirty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790937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</a:t>
            </a:r>
            <a:r>
              <a:rPr lang="nl-BE" dirty="0" smtClean="0"/>
              <a:t>rijetijdsbesteding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1259" y="3212976"/>
            <a:ext cx="7931224" cy="3024335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457200" y="2123859"/>
            <a:ext cx="7931224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nl-N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Deelname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aan </a:t>
            </a:r>
            <a:r>
              <a:rPr lang="nl-N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ontspannende activiteiten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afgelopen 12 </a:t>
            </a:r>
            <a:r>
              <a:rPr lang="nl-N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maanden (zie figuur).</a:t>
            </a:r>
            <a:endParaRPr lang="nl-B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457200" y="1001894"/>
            <a:ext cx="80752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2400" dirty="0"/>
              <a:t>24% van de respondenten heeft het afgelopen jaar geen enkele keer deelgenomen aan </a:t>
            </a:r>
            <a:r>
              <a:rPr lang="nl-BE" sz="2400" b="1" dirty="0"/>
              <a:t>culturele activiteiten</a:t>
            </a:r>
          </a:p>
        </p:txBody>
      </p:sp>
    </p:spTree>
    <p:extLst>
      <p:ext uri="{BB962C8B-B14F-4D97-AF65-F5344CB8AC3E}">
        <p14:creationId xmlns:p14="http://schemas.microsoft.com/office/powerpoint/2010/main" val="11710092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vrijetijdsbesteding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BE" dirty="0" smtClean="0"/>
              <a:t>4 </a:t>
            </a:r>
            <a:r>
              <a:rPr lang="nl-BE" dirty="0"/>
              <a:t>op de 10 respondenten is het afgelopen jaar niet op </a:t>
            </a:r>
            <a:r>
              <a:rPr lang="nl-BE" b="1" dirty="0"/>
              <a:t>reis</a:t>
            </a:r>
            <a:r>
              <a:rPr lang="nl-BE" dirty="0"/>
              <a:t> geweest en 44% daarvan vindt dit eigenlijk wel </a:t>
            </a:r>
            <a:r>
              <a:rPr lang="nl-BE" i="1" dirty="0"/>
              <a:t>belangrijk</a:t>
            </a:r>
            <a:r>
              <a:rPr lang="nl-BE" dirty="0"/>
              <a:t>. </a:t>
            </a:r>
            <a:endParaRPr lang="nl-BE" dirty="0" smtClean="0"/>
          </a:p>
          <a:p>
            <a:endParaRPr lang="nl-BE" dirty="0"/>
          </a:p>
          <a:p>
            <a:r>
              <a:rPr lang="nl-BE" dirty="0"/>
              <a:t>ongeveer </a:t>
            </a:r>
            <a:r>
              <a:rPr lang="nl-BE" dirty="0" smtClean="0"/>
              <a:t>de helft van </a:t>
            </a:r>
            <a:r>
              <a:rPr lang="nl-BE" dirty="0"/>
              <a:t>de respondenten deed het afgelopen jaar nooit tot één uitzonderlijke keer een </a:t>
            </a:r>
            <a:r>
              <a:rPr lang="nl-BE" b="1" dirty="0" smtClean="0"/>
              <a:t>daguitstap</a:t>
            </a:r>
          </a:p>
          <a:p>
            <a:pPr marL="0" indent="0">
              <a:buNone/>
            </a:pPr>
            <a:endParaRPr lang="nl-BE" b="1" dirty="0"/>
          </a:p>
          <a:p>
            <a:r>
              <a:rPr lang="nl-BE" dirty="0"/>
              <a:t>Ongeveer 4 op 10 personen met een beperking doet nooit aan </a:t>
            </a:r>
            <a:r>
              <a:rPr lang="nl-BE" b="1" dirty="0"/>
              <a:t>sport</a:t>
            </a:r>
            <a:r>
              <a:rPr lang="nl-BE" dirty="0"/>
              <a:t>, al hecht men er minder </a:t>
            </a:r>
            <a:r>
              <a:rPr lang="nl-BE" i="1" dirty="0"/>
              <a:t>belang</a:t>
            </a:r>
            <a:r>
              <a:rPr lang="nl-BE" dirty="0"/>
              <a:t> </a:t>
            </a:r>
            <a:r>
              <a:rPr lang="nl-BE" dirty="0" smtClean="0"/>
              <a:t>aan</a:t>
            </a:r>
          </a:p>
          <a:p>
            <a:pPr marL="0" indent="0">
              <a:buNone/>
            </a:pPr>
            <a:endParaRPr lang="nl-BE" dirty="0"/>
          </a:p>
          <a:p>
            <a:r>
              <a:rPr lang="nl-BE" dirty="0"/>
              <a:t>7 op de 10 respondenten is geen </a:t>
            </a:r>
            <a:r>
              <a:rPr lang="nl-BE" b="1" dirty="0"/>
              <a:t>lid van een vereniging </a:t>
            </a:r>
            <a:r>
              <a:rPr lang="nl-BE" dirty="0"/>
              <a:t>of club, voor 92% van hen is dit ook niet zo </a:t>
            </a:r>
            <a:r>
              <a:rPr lang="nl-BE" i="1" dirty="0"/>
              <a:t>belangrijk </a:t>
            </a:r>
            <a:endParaRPr lang="nl-BE" i="1" dirty="0" smtClean="0"/>
          </a:p>
          <a:p>
            <a:pPr marL="0" indent="0">
              <a:buNone/>
            </a:pPr>
            <a:endParaRPr lang="nl-BE" dirty="0"/>
          </a:p>
          <a:p>
            <a:r>
              <a:rPr lang="nl-BE" dirty="0"/>
              <a:t>Ongeveer 56% is </a:t>
            </a:r>
            <a:r>
              <a:rPr lang="nl-BE" b="1" dirty="0"/>
              <a:t>tevreden</a:t>
            </a:r>
            <a:r>
              <a:rPr lang="nl-BE" dirty="0"/>
              <a:t> over de manier waarop ze hun vrijetijd besteden.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883023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P</a:t>
            </a:r>
            <a:r>
              <a:rPr lang="nl-BE" dirty="0" smtClean="0"/>
              <a:t>recair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Zowel wat sociale contacten als </a:t>
            </a:r>
            <a:r>
              <a:rPr lang="nl-BE" dirty="0" smtClean="0"/>
              <a:t>vrijetijdsbesteding </a:t>
            </a:r>
            <a:r>
              <a:rPr lang="nl-BE" dirty="0"/>
              <a:t>betreft, zien we dat de situatie van </a:t>
            </a:r>
            <a:r>
              <a:rPr lang="nl-BE" dirty="0" smtClean="0"/>
              <a:t>sommige </a:t>
            </a:r>
            <a:r>
              <a:rPr lang="nl-BE" b="1" dirty="0" smtClean="0"/>
              <a:t>groepen kwetsbaar </a:t>
            </a:r>
            <a:r>
              <a:rPr lang="nl-BE" dirty="0"/>
              <a:t>is: </a:t>
            </a:r>
          </a:p>
          <a:p>
            <a:pPr lvl="1"/>
            <a:r>
              <a:rPr lang="nl-BE" dirty="0"/>
              <a:t>alleen wonen </a:t>
            </a:r>
          </a:p>
          <a:p>
            <a:pPr lvl="1"/>
            <a:r>
              <a:rPr lang="nl-BE" dirty="0"/>
              <a:t>werkzoekenden </a:t>
            </a:r>
            <a:endParaRPr lang="nl-BE" dirty="0" smtClean="0"/>
          </a:p>
          <a:p>
            <a:pPr marL="457200" lvl="1" indent="0">
              <a:buNone/>
            </a:pPr>
            <a:endParaRPr lang="nl-BE" dirty="0"/>
          </a:p>
          <a:p>
            <a:r>
              <a:rPr lang="nl-BE" dirty="0"/>
              <a:t>In deze context ook een duidelijke link met de gepercipieerde </a:t>
            </a:r>
            <a:r>
              <a:rPr lang="nl-BE" b="1" dirty="0"/>
              <a:t>eenzaamheid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194570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Eenzaamheid </a:t>
            </a:r>
            <a:endParaRPr lang="nl-BE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068131"/>
              </p:ext>
            </p:extLst>
          </p:nvPr>
        </p:nvGraphicFramePr>
        <p:xfrm>
          <a:off x="611559" y="1484789"/>
          <a:ext cx="8075240" cy="4634696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20388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678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202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737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7459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690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b="0" dirty="0">
                          <a:effectLst/>
                        </a:rPr>
                        <a:t>Niet eenzaam</a:t>
                      </a:r>
                      <a:endParaRPr lang="nl-BE" sz="16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b="0" dirty="0">
                          <a:effectLst/>
                        </a:rPr>
                        <a:t>Matig eenzaam</a:t>
                      </a:r>
                      <a:endParaRPr lang="nl-BE" sz="16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b="0" dirty="0">
                          <a:effectLst/>
                        </a:rPr>
                        <a:t>Sterk eenzaam</a:t>
                      </a:r>
                      <a:endParaRPr lang="nl-BE" sz="16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b="0" dirty="0">
                          <a:effectLst/>
                        </a:rPr>
                        <a:t>Zeer sterk eenzaam</a:t>
                      </a:r>
                      <a:endParaRPr lang="nl-BE" sz="16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86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solidFill>
                            <a:schemeClr val="bg1"/>
                          </a:solidFill>
                          <a:effectLst/>
                        </a:rPr>
                        <a:t>Leefsituatie</a:t>
                      </a:r>
                      <a:endParaRPr lang="nl-BE" sz="16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862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BE" sz="1600">
                          <a:effectLst/>
                        </a:rPr>
                        <a:t>alleenwonend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>
                          <a:effectLst/>
                        </a:rPr>
                        <a:t>23,1%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>
                          <a:effectLst/>
                        </a:rPr>
                        <a:t>38,5%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dirty="0">
                          <a:effectLst/>
                        </a:rPr>
                        <a:t>21,5%</a:t>
                      </a:r>
                      <a:endParaRPr lang="nl-BE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dirty="0">
                          <a:effectLst/>
                        </a:rPr>
                        <a:t>16,9%</a:t>
                      </a:r>
                      <a:endParaRPr lang="nl-BE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862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BE" sz="1600">
                          <a:effectLst/>
                        </a:rPr>
                        <a:t>samenwonend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50,7%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33,3%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8,0%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8,0%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862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BE" sz="1600">
                          <a:effectLst/>
                        </a:rPr>
                        <a:t>inwonend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>
                          <a:effectLst/>
                        </a:rPr>
                        <a:t>45,2%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>
                          <a:effectLst/>
                        </a:rPr>
                        <a:t>48,4%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>
                          <a:effectLst/>
                        </a:rPr>
                        <a:t>0,0%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>
                          <a:effectLst/>
                        </a:rPr>
                        <a:t>6,5%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862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BE" sz="1600">
                          <a:effectLst/>
                        </a:rPr>
                        <a:t>andere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>
                          <a:effectLst/>
                        </a:rPr>
                        <a:t>13,3%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>
                          <a:effectLst/>
                        </a:rPr>
                        <a:t>80,0%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>
                          <a:effectLst/>
                        </a:rPr>
                        <a:t>6,7%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>
                          <a:effectLst/>
                        </a:rPr>
                        <a:t>0,0%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862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b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nl-BE" sz="16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solidFill>
                            <a:schemeClr val="bg1"/>
                          </a:solidFill>
                          <a:effectLst/>
                        </a:rPr>
                        <a:t>Niet eenzaam</a:t>
                      </a:r>
                      <a:endParaRPr lang="nl-BE" sz="16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solidFill>
                            <a:schemeClr val="bg1"/>
                          </a:solidFill>
                          <a:effectLst/>
                        </a:rPr>
                        <a:t>Matig eenzaam</a:t>
                      </a:r>
                      <a:endParaRPr lang="nl-BE" sz="16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solidFill>
                            <a:schemeClr val="bg1"/>
                          </a:solidFill>
                          <a:effectLst/>
                        </a:rPr>
                        <a:t>Sterk eenzaam</a:t>
                      </a:r>
                      <a:endParaRPr lang="nl-BE" sz="16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solidFill>
                            <a:schemeClr val="bg1"/>
                          </a:solidFill>
                          <a:effectLst/>
                        </a:rPr>
                        <a:t>Zeer sterk eenzaam</a:t>
                      </a:r>
                      <a:endParaRPr lang="nl-BE" sz="16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86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b="1" dirty="0">
                          <a:solidFill>
                            <a:schemeClr val="bg1"/>
                          </a:solidFill>
                          <a:effectLst/>
                        </a:rPr>
                        <a:t>werksituatie</a:t>
                      </a:r>
                      <a:endParaRPr lang="nl-BE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6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862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BE" sz="1600">
                          <a:effectLst/>
                        </a:rPr>
                        <a:t>werkende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47,3%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34,5%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7,3%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10,9%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862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BE" sz="1600">
                          <a:effectLst/>
                        </a:rPr>
                        <a:t>gepensioneerd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45,2%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41,9%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9,7%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3,2%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862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BE" sz="1600">
                          <a:effectLst/>
                        </a:rPr>
                        <a:t>werkzoekende 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5,0%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50,0%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30,0%</a:t>
                      </a:r>
                      <a:endParaRPr lang="nl-BE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15,0%</a:t>
                      </a:r>
                      <a:endParaRPr lang="nl-BE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1862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BE" sz="1600">
                          <a:effectLst/>
                        </a:rPr>
                        <a:t>inactief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34,2%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41,8%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11,4%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12,7%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1862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nl-BE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0194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483768" y="3429000"/>
            <a:ext cx="6660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bg1">
                    <a:lumMod val="50000"/>
                  </a:schemeClr>
                </a:solidFill>
              </a:rPr>
              <a:t>Prof. dr. </a:t>
            </a:r>
            <a:r>
              <a:rPr lang="nl-NL" sz="2000" dirty="0" smtClean="0">
                <a:solidFill>
                  <a:schemeClr val="bg1">
                    <a:lumMod val="50000"/>
                  </a:schemeClr>
                </a:solidFill>
              </a:rPr>
              <a:t>Stijn Vandevelde</a:t>
            </a:r>
            <a:endParaRPr lang="nl-NL" sz="2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sz="2000" dirty="0" smtClean="0">
                <a:solidFill>
                  <a:schemeClr val="bg1">
                    <a:lumMod val="50000"/>
                  </a:schemeClr>
                </a:solidFill>
              </a:rPr>
              <a:t>Universiteit Gent, Faculteit Psychologie en Pedagogische wetenschappen, Vakgroep Orthopedagogiek</a:t>
            </a:r>
            <a:endParaRPr lang="nl-B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0" y="2348880"/>
            <a:ext cx="889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Sociale inclusie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2117136" cy="360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66272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472488" cy="981075"/>
          </a:xfrm>
        </p:spPr>
        <p:txBody>
          <a:bodyPr/>
          <a:lstStyle/>
          <a:p>
            <a:pPr>
              <a:defRPr/>
            </a:pPr>
            <a:r>
              <a:rPr lang="nl-BE" b="1" dirty="0">
                <a:latin typeface="+mn-lt"/>
              </a:rPr>
              <a:t>I</a:t>
            </a:r>
            <a:r>
              <a:rPr lang="nl-BE" b="1" dirty="0" smtClean="0">
                <a:latin typeface="+mn-lt"/>
              </a:rPr>
              <a:t>nclusie</a:t>
            </a:r>
            <a:endParaRPr lang="nl-NL" dirty="0" smtClean="0">
              <a:latin typeface="Copperplate Gothic Bold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981075"/>
            <a:ext cx="7993062" cy="52673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endParaRPr lang="nl-NL" altLang="nl-BE" sz="2200" dirty="0" smtClean="0"/>
          </a:p>
          <a:p>
            <a:pPr>
              <a:lnSpc>
                <a:spcPct val="90000"/>
              </a:lnSpc>
              <a:defRPr/>
            </a:pPr>
            <a:r>
              <a:rPr lang="nl-NL" altLang="nl-BE" dirty="0" smtClean="0"/>
              <a:t>3 thema’s onder deze noemer: </a:t>
            </a:r>
          </a:p>
          <a:p>
            <a:pPr lvl="1">
              <a:lnSpc>
                <a:spcPct val="90000"/>
              </a:lnSpc>
              <a:defRPr/>
            </a:pPr>
            <a:r>
              <a:rPr lang="nl-NL" altLang="nl-BE" sz="2800" dirty="0" smtClean="0"/>
              <a:t>Wonen</a:t>
            </a:r>
            <a:endParaRPr lang="nl-NL" altLang="nl-BE" dirty="0"/>
          </a:p>
          <a:p>
            <a:pPr lvl="1">
              <a:lnSpc>
                <a:spcPct val="90000"/>
              </a:lnSpc>
              <a:defRPr/>
            </a:pPr>
            <a:r>
              <a:rPr lang="nl-NL" altLang="nl-BE" sz="2800" dirty="0" smtClean="0"/>
              <a:t>Werksituatie</a:t>
            </a:r>
            <a:endParaRPr lang="nl-NL" altLang="nl-BE" dirty="0"/>
          </a:p>
          <a:p>
            <a:pPr lvl="1">
              <a:lnSpc>
                <a:spcPct val="90000"/>
              </a:lnSpc>
              <a:defRPr/>
            </a:pPr>
            <a:r>
              <a:rPr lang="nl-NL" altLang="nl-BE" sz="2800" dirty="0" smtClean="0"/>
              <a:t>Dagbesteding</a:t>
            </a:r>
          </a:p>
          <a:p>
            <a:pPr marL="457200" lvl="1" indent="0">
              <a:lnSpc>
                <a:spcPct val="90000"/>
              </a:lnSpc>
              <a:buNone/>
              <a:defRPr/>
            </a:pPr>
            <a:endParaRPr lang="nl-NL" altLang="nl-BE" sz="3200" dirty="0" smtClean="0"/>
          </a:p>
          <a:p>
            <a:pPr>
              <a:lnSpc>
                <a:spcPct val="90000"/>
              </a:lnSpc>
              <a:defRPr/>
            </a:pPr>
            <a:r>
              <a:rPr lang="nl-NL" altLang="nl-BE" dirty="0" smtClean="0"/>
              <a:t>Analyse rekening houdend met achtergrondkenmerken, zoals leeftijd, woonplaats, …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nl-NL" altLang="nl-BE" dirty="0" smtClean="0"/>
          </a:p>
          <a:p>
            <a:pPr>
              <a:lnSpc>
                <a:spcPct val="90000"/>
              </a:lnSpc>
              <a:defRPr/>
            </a:pPr>
            <a:endParaRPr lang="nl-NL" altLang="nl-BE" sz="2000" dirty="0" smtClean="0"/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nl-NL" altLang="nl-BE" dirty="0" smtClean="0"/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nl-NL" altLang="nl-BE" dirty="0" smtClean="0"/>
          </a:p>
        </p:txBody>
      </p:sp>
    </p:spTree>
    <p:extLst>
      <p:ext uri="{BB962C8B-B14F-4D97-AF65-F5344CB8AC3E}">
        <p14:creationId xmlns:p14="http://schemas.microsoft.com/office/powerpoint/2010/main" val="20031790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472488" cy="9810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l-BE" b="1" dirty="0" smtClean="0">
                <a:latin typeface="+mn-lt"/>
              </a:rPr>
              <a:t>Inclusie: wonen</a:t>
            </a:r>
            <a:endParaRPr lang="nl-NL" dirty="0" smtClean="0">
              <a:latin typeface="Copperplate Gothic Bold" pitchFamily="34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nl-NL" altLang="nl-BE" dirty="0" smtClean="0"/>
              <a:t>Wonen</a:t>
            </a:r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r>
              <a:rPr lang="nl-NL" altLang="nl-BE" dirty="0" smtClean="0"/>
              <a:t>1/5 geeft aan niet te hebben kunnen kiezen waar ze wonen</a:t>
            </a:r>
          </a:p>
          <a:p>
            <a:pPr marL="0" indent="0">
              <a:lnSpc>
                <a:spcPct val="90000"/>
              </a:lnSpc>
              <a:buNone/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r>
              <a:rPr lang="nl-NL" altLang="nl-BE" dirty="0" smtClean="0"/>
              <a:t>41% geeft aan dat er geen aanpassingen nodig zijn, 38% voldoende aangepast, 21% niet/onvoldoende aangepaste woning</a:t>
            </a:r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endParaRPr lang="nl-NL" altLang="nl-BE" sz="20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nl-NL" altLang="nl-BE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nl-NL" altLang="nl-BE" dirty="0" smtClean="0"/>
          </a:p>
        </p:txBody>
      </p:sp>
      <p:graphicFrame>
        <p:nvGraphicFramePr>
          <p:cNvPr id="6" name="Grafiek 5"/>
          <p:cNvGraphicFramePr/>
          <p:nvPr>
            <p:extLst>
              <p:ext uri="{D42A27DB-BD31-4B8C-83A1-F6EECF244321}">
                <p14:modId xmlns:p14="http://schemas.microsoft.com/office/powerpoint/2010/main" val="1782746008"/>
              </p:ext>
            </p:extLst>
          </p:nvPr>
        </p:nvGraphicFramePr>
        <p:xfrm>
          <a:off x="994681" y="1412776"/>
          <a:ext cx="698477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36464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472488" cy="9810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l-BE" b="1" dirty="0" smtClean="0">
                <a:latin typeface="+mn-lt"/>
              </a:rPr>
              <a:t>Inclusie: wonen</a:t>
            </a:r>
            <a:endParaRPr lang="nl-NL" dirty="0" smtClean="0">
              <a:latin typeface="Copperplate Gothic Bold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981075"/>
            <a:ext cx="8066087" cy="52673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nl-NL" altLang="nl-BE" smtClean="0"/>
              <a:t>Mate van aanpassing, naargelang van leeftijd en mate van belemmering</a:t>
            </a:r>
          </a:p>
          <a:p>
            <a:pPr>
              <a:lnSpc>
                <a:spcPct val="90000"/>
              </a:lnSpc>
            </a:pPr>
            <a:endParaRPr lang="nl-NL" altLang="nl-BE" smtClean="0"/>
          </a:p>
          <a:p>
            <a:pPr>
              <a:lnSpc>
                <a:spcPct val="90000"/>
              </a:lnSpc>
            </a:pPr>
            <a:endParaRPr lang="nl-NL" altLang="nl-BE" smtClean="0"/>
          </a:p>
          <a:p>
            <a:pPr>
              <a:lnSpc>
                <a:spcPct val="90000"/>
              </a:lnSpc>
            </a:pPr>
            <a:endParaRPr lang="nl-NL" altLang="nl-BE" smtClean="0"/>
          </a:p>
          <a:p>
            <a:pPr>
              <a:lnSpc>
                <a:spcPct val="90000"/>
              </a:lnSpc>
            </a:pPr>
            <a:endParaRPr lang="nl-NL" altLang="nl-BE" smtClean="0"/>
          </a:p>
          <a:p>
            <a:pPr>
              <a:lnSpc>
                <a:spcPct val="90000"/>
              </a:lnSpc>
            </a:pPr>
            <a:endParaRPr lang="nl-NL" altLang="nl-BE" smtClean="0"/>
          </a:p>
          <a:p>
            <a:pPr>
              <a:lnSpc>
                <a:spcPct val="90000"/>
              </a:lnSpc>
            </a:pPr>
            <a:endParaRPr lang="nl-NL" altLang="nl-BE" smtClean="0"/>
          </a:p>
          <a:p>
            <a:pPr>
              <a:lnSpc>
                <a:spcPct val="90000"/>
              </a:lnSpc>
            </a:pPr>
            <a:endParaRPr lang="nl-NL" altLang="nl-BE" smtClean="0"/>
          </a:p>
          <a:p>
            <a:pPr>
              <a:lnSpc>
                <a:spcPct val="90000"/>
              </a:lnSpc>
            </a:pPr>
            <a:endParaRPr lang="nl-NL" altLang="nl-BE" smtClean="0"/>
          </a:p>
          <a:p>
            <a:pPr>
              <a:lnSpc>
                <a:spcPct val="90000"/>
              </a:lnSpc>
            </a:pPr>
            <a:endParaRPr lang="nl-NL" altLang="nl-BE" sz="2000" smtClean="0"/>
          </a:p>
          <a:p>
            <a:pPr>
              <a:lnSpc>
                <a:spcPct val="90000"/>
              </a:lnSpc>
              <a:buFontTx/>
              <a:buChar char="-"/>
            </a:pPr>
            <a:endParaRPr lang="nl-NL" altLang="nl-BE" smtClean="0"/>
          </a:p>
          <a:p>
            <a:pPr>
              <a:lnSpc>
                <a:spcPct val="90000"/>
              </a:lnSpc>
              <a:buFontTx/>
              <a:buChar char="-"/>
            </a:pPr>
            <a:endParaRPr lang="nl-NL" altLang="nl-BE" smtClean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919096"/>
              </p:ext>
            </p:extLst>
          </p:nvPr>
        </p:nvGraphicFramePr>
        <p:xfrm>
          <a:off x="539552" y="2276872"/>
          <a:ext cx="8138094" cy="3898443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18722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4035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62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807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4422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4422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b="0" dirty="0">
                          <a:effectLst/>
                        </a:rPr>
                        <a:t>Helemaal </a:t>
                      </a:r>
                      <a:r>
                        <a:rPr lang="nl-NL" sz="1800" b="0" dirty="0" smtClean="0">
                          <a:effectLst/>
                        </a:rPr>
                        <a:t>niet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b="0" dirty="0" smtClean="0">
                          <a:effectLst/>
                        </a:rPr>
                        <a:t>aangepast</a:t>
                      </a:r>
                      <a:endParaRPr lang="nl-BE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b="0" dirty="0" smtClean="0">
                          <a:effectLst/>
                        </a:rPr>
                        <a:t>Onvoldoende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b="0" dirty="0" smtClean="0">
                          <a:effectLst/>
                        </a:rPr>
                        <a:t>aangepast</a:t>
                      </a:r>
                      <a:endParaRPr lang="nl-BE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b="0" dirty="0" smtClean="0">
                          <a:effectLst/>
                        </a:rPr>
                        <a:t>Voldoende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b="0" dirty="0" smtClean="0">
                          <a:effectLst/>
                        </a:rPr>
                        <a:t>aangepast</a:t>
                      </a:r>
                      <a:endParaRPr lang="nl-BE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b="0" dirty="0" smtClean="0">
                          <a:effectLst/>
                        </a:rPr>
                        <a:t>Goed</a:t>
                      </a:r>
                      <a:endParaRPr lang="nl-BE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b="0" dirty="0" smtClean="0">
                          <a:effectLst/>
                        </a:rPr>
                        <a:t>Niet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b="0" dirty="0" smtClean="0">
                          <a:effectLst/>
                        </a:rPr>
                        <a:t>nodig</a:t>
                      </a:r>
                      <a:endParaRPr lang="nl-BE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5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bg1"/>
                          </a:solidFill>
                          <a:effectLst/>
                        </a:rPr>
                        <a:t>Leeftijd</a:t>
                      </a:r>
                      <a:endParaRPr lang="nl-BE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 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 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 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 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 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448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800">
                          <a:effectLst/>
                        </a:rPr>
                        <a:t>jonger dan 35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14%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0%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22%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17%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48%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54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800">
                          <a:effectLst/>
                        </a:rPr>
                        <a:t>35 – 54 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10%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12%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21%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12%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46%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54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800">
                          <a:effectLst/>
                        </a:rPr>
                        <a:t>55-plus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19%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13%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31%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13%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24%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4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bg1"/>
                          </a:solidFill>
                          <a:effectLst/>
                        </a:rPr>
                        <a:t>Mate van belemmering</a:t>
                      </a:r>
                      <a:endParaRPr lang="nl-BE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 marL="68584" marR="68584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 marL="68584" marR="68584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 marL="68584" marR="68584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 marL="68584" marR="68584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 marL="68584" marR="68584" marT="0" marB="0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448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800" dirty="0">
                          <a:effectLst/>
                        </a:rPr>
                        <a:t>zelden of niet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0%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6%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6%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6%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83%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54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800">
                          <a:effectLst/>
                        </a:rPr>
                        <a:t>af en toe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14%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3%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19%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15%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49%</a:t>
                      </a:r>
                      <a:endParaRPr lang="nl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0448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800" dirty="0">
                          <a:effectLst/>
                        </a:rPr>
                        <a:t>voortdurend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16%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10%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32%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14%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29%</a:t>
                      </a:r>
                      <a:endParaRPr lang="nl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3198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472488" cy="9810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l-BE" b="1" dirty="0" smtClean="0">
                <a:latin typeface="+mn-lt"/>
              </a:rPr>
              <a:t>Inclusie: wonen</a:t>
            </a:r>
            <a:endParaRPr lang="nl-NL" dirty="0" smtClean="0">
              <a:latin typeface="Copperplate Gothic Bold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83264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nl-NL" altLang="nl-BE" dirty="0" smtClean="0"/>
              <a:t>Tevredenheid over de woonsituatie</a:t>
            </a:r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r>
              <a:rPr lang="nl-NL" altLang="nl-BE" dirty="0" smtClean="0"/>
              <a:t>Vooral in Gent-centrum zijn er meer personen die minder tevreden zijn over hun woonsituatie in vergelijking met diegenen uit de deelgemeenten (21% tegenover 10%)</a:t>
            </a:r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endParaRPr lang="nl-NL" altLang="nl-BE" sz="20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nl-NL" altLang="nl-BE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nl-NL" altLang="nl-BE" dirty="0" smtClean="0"/>
          </a:p>
        </p:txBody>
      </p:sp>
      <p:graphicFrame>
        <p:nvGraphicFramePr>
          <p:cNvPr id="5" name="Grafie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7537993"/>
              </p:ext>
            </p:extLst>
          </p:nvPr>
        </p:nvGraphicFramePr>
        <p:xfrm>
          <a:off x="539552" y="1700808"/>
          <a:ext cx="806489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0896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Situering</a:t>
            </a:r>
            <a:endParaRPr lang="nl-BE" dirty="0"/>
          </a:p>
        </p:txBody>
      </p:sp>
      <p:sp>
        <p:nvSpPr>
          <p:cNvPr id="5" name="Afgeronde rechthoek 4"/>
          <p:cNvSpPr/>
          <p:nvPr/>
        </p:nvSpPr>
        <p:spPr>
          <a:xfrm>
            <a:off x="457200" y="2492896"/>
            <a:ext cx="2458616" cy="57606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b="1" dirty="0" smtClean="0">
                <a:latin typeface="Arial Black" panose="020B0A04020102020204" pitchFamily="34" charset="0"/>
              </a:rPr>
              <a:t>BURGERSCHAP</a:t>
            </a:r>
            <a:endParaRPr lang="nl-BE" b="1" dirty="0">
              <a:latin typeface="Arial Black" panose="020B0A04020102020204" pitchFamily="34" charset="0"/>
            </a:endParaRPr>
          </a:p>
        </p:txBody>
      </p:sp>
      <p:pic>
        <p:nvPicPr>
          <p:cNvPr id="1026" name="Picture 2" descr="http://www.kwartiermaken.nl/img/content/static/patient20naar20burger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340768"/>
            <a:ext cx="4539580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75516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472488" cy="9810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l-BE" b="1" dirty="0" smtClean="0">
                <a:latin typeface="+mn-lt"/>
              </a:rPr>
              <a:t>Inclusie: werken</a:t>
            </a:r>
            <a:endParaRPr lang="nl-NL" dirty="0" smtClean="0">
              <a:latin typeface="Copperplate Gothic Bold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981075"/>
            <a:ext cx="8425631" cy="5616277"/>
          </a:xfrm>
        </p:spPr>
        <p:txBody>
          <a:bodyPr>
            <a:normAutofit fontScale="85000" lnSpcReduction="10000"/>
          </a:bodyPr>
          <a:lstStyle/>
          <a:p>
            <a:r>
              <a:rPr lang="nl-BE" altLang="nl-BE" dirty="0" smtClean="0"/>
              <a:t>Personen met een beperking lijken ondervertegenwoordigd op de arbeidsmarkt: 25% geeft aan een betaalde job te hebben</a:t>
            </a:r>
          </a:p>
          <a:p>
            <a:pPr marL="0" indent="0">
              <a:buNone/>
            </a:pPr>
            <a:endParaRPr lang="nl-BE" altLang="nl-BE" sz="900" dirty="0" smtClean="0"/>
          </a:p>
          <a:p>
            <a:r>
              <a:rPr lang="nl-BE" altLang="nl-BE" dirty="0" smtClean="0"/>
              <a:t>1/5 van de respondenten geeft aan niet het werk te kunnen doen dat ze willen doen omwille van hun ziekte of handicap</a:t>
            </a:r>
          </a:p>
          <a:p>
            <a:endParaRPr lang="nl-BE" altLang="nl-BE" sz="900" dirty="0" smtClean="0"/>
          </a:p>
          <a:p>
            <a:r>
              <a:rPr lang="nl-BE" altLang="nl-BE" dirty="0" smtClean="0"/>
              <a:t>17% van de respondenten die werken geeft aan nooit of vrijwel nooit voldoende ondersteuning op het werk te krijgen of beroep te kunnen doen op assistentie of hulpmiddelen</a:t>
            </a:r>
          </a:p>
          <a:p>
            <a:endParaRPr lang="nl-BE" altLang="nl-BE" sz="900" dirty="0" smtClean="0"/>
          </a:p>
          <a:p>
            <a:r>
              <a:rPr lang="nl-BE" altLang="nl-BE" dirty="0" smtClean="0"/>
              <a:t>Er zijn minder personen die in Gent wonen die betaald werk verrichten in vergelijking met personen die in een deelgemeente van Gent wonen (19% vs. 31%)</a:t>
            </a:r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endParaRPr lang="nl-NL" altLang="nl-BE" sz="20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nl-NL" altLang="nl-BE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nl-NL" altLang="nl-BE" dirty="0" smtClean="0"/>
          </a:p>
        </p:txBody>
      </p:sp>
    </p:spTree>
    <p:extLst>
      <p:ext uri="{BB962C8B-B14F-4D97-AF65-F5344CB8AC3E}">
        <p14:creationId xmlns:p14="http://schemas.microsoft.com/office/powerpoint/2010/main" val="6919769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472488" cy="9810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l-BE" b="1" dirty="0" smtClean="0">
                <a:latin typeface="+mn-lt"/>
              </a:rPr>
              <a:t>Inclusie: dagbesteding</a:t>
            </a:r>
            <a:endParaRPr lang="nl-NL" dirty="0" smtClean="0">
              <a:latin typeface="Copperplate Gothic Bold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981075"/>
            <a:ext cx="8281615" cy="52673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nl-NL" altLang="nl-BE" dirty="0" smtClean="0"/>
              <a:t>Bijna een kwart geeft geen antwoord op de vraag naar de voornaamste dagbesteding</a:t>
            </a:r>
          </a:p>
          <a:p>
            <a:pPr>
              <a:lnSpc>
                <a:spcPct val="90000"/>
              </a:lnSpc>
            </a:pPr>
            <a:r>
              <a:rPr lang="nl-NL" altLang="nl-BE" dirty="0" smtClean="0"/>
              <a:t>Indien wel: </a:t>
            </a:r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endParaRPr lang="nl-NL" altLang="nl-BE" sz="20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nl-NL" altLang="nl-BE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nl-NL" altLang="nl-BE" dirty="0" smtClean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355433"/>
              </p:ext>
            </p:extLst>
          </p:nvPr>
        </p:nvGraphicFramePr>
        <p:xfrm>
          <a:off x="1835336" y="2492896"/>
          <a:ext cx="5834062" cy="3961769"/>
        </p:xfrm>
        <a:graphic>
          <a:graphicData uri="http://schemas.openxmlformats.org/drawingml/2006/table">
            <a:tbl>
              <a:tblPr>
                <a:tableStyleId>{10A1B5D5-9B99-4C35-A422-299274C87663}</a:tableStyleId>
              </a:tblPr>
              <a:tblGrid>
                <a:gridCol w="45494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845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nl-BE" sz="2000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nl-BE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Dagbesteding</a:t>
                      </a:r>
                    </a:p>
                    <a:p>
                      <a:pPr algn="l" fontAlgn="b"/>
                      <a:endParaRPr lang="nl-BE" sz="2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2" marR="7622" marT="7621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nl-BE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2" marR="7622" marT="7621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6533">
                <a:tc>
                  <a:txBody>
                    <a:bodyPr/>
                    <a:lstStyle/>
                    <a:p>
                      <a:pPr algn="l" fontAlgn="t"/>
                      <a:r>
                        <a:rPr lang="nl-BE" sz="2000" u="none" strike="noStrike" dirty="0">
                          <a:effectLst/>
                        </a:rPr>
                        <a:t>regelmatig bezoeker van een dagcentrum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2" marR="7622" marT="76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u="none" strike="noStrike">
                          <a:effectLst/>
                        </a:rPr>
                        <a:t>9,2</a:t>
                      </a:r>
                      <a:endParaRPr lang="nl-B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2" marR="7622" marT="7621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8643">
                <a:tc>
                  <a:txBody>
                    <a:bodyPr/>
                    <a:lstStyle/>
                    <a:p>
                      <a:pPr algn="l" fontAlgn="t"/>
                      <a:r>
                        <a:rPr lang="nl-BE" sz="2000" u="none" strike="noStrike" dirty="0">
                          <a:effectLst/>
                        </a:rPr>
                        <a:t>regelmatig dagbesteding thuis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2" marR="7622" marT="76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u="none" strike="noStrike" dirty="0">
                          <a:effectLst/>
                        </a:rPr>
                        <a:t>70,9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2" marR="7622" marT="7621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8643">
                <a:tc>
                  <a:txBody>
                    <a:bodyPr/>
                    <a:lstStyle/>
                    <a:p>
                      <a:pPr algn="l" fontAlgn="t"/>
                      <a:r>
                        <a:rPr lang="nl-BE" sz="2000" u="none" strike="noStrike" dirty="0">
                          <a:effectLst/>
                        </a:rPr>
                        <a:t>begeleid werken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2" marR="7622" marT="76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u="none" strike="noStrike" dirty="0">
                          <a:effectLst/>
                        </a:rPr>
                        <a:t>2,5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2" marR="7622" marT="7621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88643">
                <a:tc>
                  <a:txBody>
                    <a:bodyPr/>
                    <a:lstStyle/>
                    <a:p>
                      <a:pPr algn="l" fontAlgn="t"/>
                      <a:r>
                        <a:rPr lang="nl-BE" sz="2000" u="none" strike="noStrike" dirty="0">
                          <a:effectLst/>
                        </a:rPr>
                        <a:t>vrijwilligerswerk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2" marR="7622" marT="76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u="none" strike="noStrike" dirty="0">
                          <a:effectLst/>
                        </a:rPr>
                        <a:t>9,6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2" marR="7622" marT="7621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8643">
                <a:tc>
                  <a:txBody>
                    <a:bodyPr/>
                    <a:lstStyle/>
                    <a:p>
                      <a:pPr algn="l" fontAlgn="t"/>
                      <a:r>
                        <a:rPr lang="nl-BE" sz="2000" u="none" strike="noStrike" dirty="0">
                          <a:effectLst/>
                        </a:rPr>
                        <a:t>andere activiteiten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2" marR="7622" marT="76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u="none" strike="noStrike" dirty="0">
                          <a:effectLst/>
                        </a:rPr>
                        <a:t>7,7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2" marR="7622" marT="7621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88643">
                <a:tc>
                  <a:txBody>
                    <a:bodyPr/>
                    <a:lstStyle/>
                    <a:p>
                      <a:pPr algn="l" fontAlgn="t"/>
                      <a:r>
                        <a:rPr lang="nl-BE" sz="2000" u="none" strike="noStrike" dirty="0" smtClean="0">
                          <a:effectLst/>
                        </a:rPr>
                        <a:t>Totaal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2" marR="7622" marT="76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u="none" strike="noStrike" dirty="0">
                          <a:effectLst/>
                        </a:rPr>
                        <a:t>100,0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2" marR="7622" marT="7621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47013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472488" cy="9810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l-BE" b="1" dirty="0" smtClean="0">
                <a:latin typeface="+mn-lt"/>
              </a:rPr>
              <a:t>Inclusie: dagbesteding</a:t>
            </a:r>
            <a:endParaRPr lang="nl-NL" dirty="0" smtClean="0">
              <a:latin typeface="Copperplate Gothic Bold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975" y="908050"/>
            <a:ext cx="8529638" cy="5041900"/>
          </a:xfrm>
        </p:spPr>
        <p:txBody>
          <a:bodyPr/>
          <a:lstStyle/>
          <a:p>
            <a:endParaRPr lang="nl-BE" altLang="nl-BE" sz="2200" dirty="0" smtClean="0"/>
          </a:p>
          <a:p>
            <a:r>
              <a:rPr lang="nl-BE" altLang="nl-BE" sz="2200" smtClean="0"/>
              <a:t>95% </a:t>
            </a:r>
            <a:r>
              <a:rPr lang="nl-BE" altLang="nl-BE" sz="2200" dirty="0" smtClean="0"/>
              <a:t>van de respondenten geeft aan dat de dagbesteding niet goed bij hun mogelijkheden aansluit: voor 54% zijn de werkzaamheden vaak te licht of te gemakkelijk; voor 41% vaak te zwaar of te moeilijk</a:t>
            </a:r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endParaRPr lang="nl-NL" altLang="nl-BE" sz="20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nl-NL" altLang="nl-BE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nl-NL" altLang="nl-BE" dirty="0" smtClean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364472"/>
              </p:ext>
            </p:extLst>
          </p:nvPr>
        </p:nvGraphicFramePr>
        <p:xfrm>
          <a:off x="511142" y="2852936"/>
          <a:ext cx="8243888" cy="3432873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35621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343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574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2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leeftijd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74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2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Jonger dan 35</a:t>
                      </a:r>
                      <a:endParaRPr lang="nl-B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35-54</a:t>
                      </a:r>
                      <a:endParaRPr lang="nl-B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55-plus</a:t>
                      </a:r>
                      <a:endParaRPr lang="nl-B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61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solidFill>
                            <a:schemeClr val="bg1"/>
                          </a:solidFill>
                          <a:effectLst/>
                        </a:rPr>
                        <a:t>Aansluiting bij mogelijkheden</a:t>
                      </a:r>
                      <a:endParaRPr lang="nl-BE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81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BE" sz="1600" dirty="0">
                          <a:effectLst/>
                        </a:rPr>
                        <a:t>neen, te licht/gemakkelijk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56%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59%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45%</a:t>
                      </a:r>
                      <a:endParaRPr lang="nl-B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81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BE" sz="1600" dirty="0">
                          <a:effectLst/>
                        </a:rPr>
                        <a:t>neen, te zwaar/moeilijk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44%</a:t>
                      </a:r>
                      <a:endParaRPr lang="nl-B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39%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40%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081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BE" sz="1600" dirty="0">
                          <a:effectLst/>
                        </a:rPr>
                        <a:t>soms wel en soms niet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0%</a:t>
                      </a:r>
                      <a:endParaRPr lang="nl-B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0%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2%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7461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BE" sz="1600" dirty="0">
                          <a:effectLst/>
                        </a:rPr>
                        <a:t>ja, meestal wel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effectLst/>
                        </a:rPr>
                        <a:t>0%</a:t>
                      </a:r>
                      <a:endParaRPr lang="nl-B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2%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effectLst/>
                        </a:rPr>
                        <a:t>13%</a:t>
                      </a:r>
                      <a:endParaRPr lang="nl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1491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472488" cy="9810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l-BE" b="1" dirty="0" smtClean="0">
                <a:latin typeface="+mn-lt"/>
              </a:rPr>
              <a:t>Inclusie: dagbesteding</a:t>
            </a:r>
            <a:endParaRPr lang="nl-NL" dirty="0" smtClean="0">
              <a:latin typeface="Copperplate Gothic Bold" pitchFamily="34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96752"/>
            <a:ext cx="8281615" cy="505164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nl-BE" altLang="nl-BE" sz="2800" dirty="0" smtClean="0"/>
              <a:t>36% van de participanten geeft aan dat ze niet de dagbesteding doen die ze zouden willen doen en dat omwille van ziekte of handicap</a:t>
            </a:r>
          </a:p>
          <a:p>
            <a:pPr marL="0" indent="0">
              <a:lnSpc>
                <a:spcPct val="100000"/>
              </a:lnSpc>
              <a:buNone/>
            </a:pPr>
            <a:endParaRPr lang="nl-BE" altLang="nl-BE" sz="2800" dirty="0" smtClean="0"/>
          </a:p>
          <a:p>
            <a:pPr>
              <a:lnSpc>
                <a:spcPct val="100000"/>
              </a:lnSpc>
            </a:pPr>
            <a:r>
              <a:rPr lang="nl-BE" altLang="nl-BE" sz="2800" dirty="0"/>
              <a:t>V</a:t>
            </a:r>
            <a:r>
              <a:rPr lang="nl-BE" altLang="nl-BE" sz="2800" dirty="0" smtClean="0"/>
              <a:t>rijwilligerswerk blijkt het meest voor te komen bij personen jonger dan 35 of ouder dan 55 (respectievelijk 12% en 11%) in vergelijking met personen tussen 35 en 54 (5%)</a:t>
            </a:r>
          </a:p>
          <a:p>
            <a:pPr marL="0" indent="0">
              <a:lnSpc>
                <a:spcPct val="100000"/>
              </a:lnSpc>
              <a:buNone/>
            </a:pPr>
            <a:endParaRPr lang="nl-BE" altLang="nl-BE" sz="2800" dirty="0" smtClean="0"/>
          </a:p>
          <a:p>
            <a:pPr>
              <a:lnSpc>
                <a:spcPct val="100000"/>
              </a:lnSpc>
            </a:pPr>
            <a:r>
              <a:rPr lang="nl-BE" altLang="nl-BE" sz="2800" dirty="0" smtClean="0"/>
              <a:t>Doet men de dagbesteding die men wil doen?</a:t>
            </a:r>
          </a:p>
          <a:p>
            <a:pPr lvl="1">
              <a:lnSpc>
                <a:spcPct val="100000"/>
              </a:lnSpc>
            </a:pPr>
            <a:r>
              <a:rPr lang="nl-BE" altLang="nl-BE" sz="2200" dirty="0" smtClean="0"/>
              <a:t>Bij +55-jarigen: 47% ja, in vergelijking met 58% en 60% bij de andere leeftijdsgroepen</a:t>
            </a:r>
          </a:p>
          <a:p>
            <a:pPr lvl="1">
              <a:lnSpc>
                <a:spcPct val="100000"/>
              </a:lnSpc>
            </a:pPr>
            <a:r>
              <a:rPr lang="nl-BE" altLang="nl-BE" sz="2200" dirty="0" smtClean="0"/>
              <a:t>49% van de 55-plussers geeft aan dat dit niet zo is omwille van hun ziekte of handicap (in vergelijking met 27% en 36% van de andere leeftijdsgroepen)</a:t>
            </a:r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endParaRPr lang="nl-NL" altLang="nl-BE" dirty="0" smtClean="0"/>
          </a:p>
          <a:p>
            <a:pPr>
              <a:lnSpc>
                <a:spcPct val="90000"/>
              </a:lnSpc>
            </a:pPr>
            <a:endParaRPr lang="nl-NL" altLang="nl-BE" sz="20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nl-NL" altLang="nl-BE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nl-NL" altLang="nl-BE" dirty="0" smtClean="0"/>
          </a:p>
        </p:txBody>
      </p:sp>
    </p:spTree>
    <p:extLst>
      <p:ext uri="{BB962C8B-B14F-4D97-AF65-F5344CB8AC3E}">
        <p14:creationId xmlns:p14="http://schemas.microsoft.com/office/powerpoint/2010/main" val="8042267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0" y="2348880"/>
            <a:ext cx="889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Subjectief welzijn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2483768" y="3429000"/>
            <a:ext cx="66602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bg1">
                    <a:lumMod val="50000"/>
                  </a:schemeClr>
                </a:solidFill>
              </a:rPr>
              <a:t>Prof. dr. Dries Verlet </a:t>
            </a:r>
          </a:p>
          <a:p>
            <a:r>
              <a:rPr lang="nl-NL" sz="2000" dirty="0" smtClean="0">
                <a:solidFill>
                  <a:schemeClr val="bg1">
                    <a:lumMod val="50000"/>
                  </a:schemeClr>
                </a:solidFill>
              </a:rPr>
              <a:t>Studiedienst </a:t>
            </a:r>
            <a:r>
              <a:rPr lang="nl-NL" sz="2000" dirty="0">
                <a:solidFill>
                  <a:schemeClr val="bg1">
                    <a:lumMod val="50000"/>
                  </a:schemeClr>
                </a:solidFill>
              </a:rPr>
              <a:t>van de Vlaamse Regering, Departement Kanselarij &amp; Bestuur</a:t>
            </a:r>
          </a:p>
          <a:p>
            <a:r>
              <a:rPr lang="nl-NL" sz="2000" dirty="0" smtClean="0">
                <a:solidFill>
                  <a:schemeClr val="bg1">
                    <a:lumMod val="50000"/>
                  </a:schemeClr>
                </a:solidFill>
              </a:rPr>
              <a:t>Faculteit </a:t>
            </a:r>
            <a:r>
              <a:rPr lang="nl-NL" sz="2000" dirty="0">
                <a:solidFill>
                  <a:schemeClr val="bg1">
                    <a:lumMod val="50000"/>
                  </a:schemeClr>
                </a:solidFill>
              </a:rPr>
              <a:t>Economie &amp; Bedrijfskunde, Universiteit Gent</a:t>
            </a:r>
            <a:endParaRPr lang="nl-BE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2117136" cy="360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4431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Situering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  <a:spcAft>
                <a:spcPts val="300"/>
              </a:spcAft>
            </a:pPr>
            <a:r>
              <a:rPr lang="nl-BE" altLang="nl-BE" sz="2600" dirty="0" smtClean="0">
                <a:cs typeface="Times New Roman" panose="02020603050405020304" pitchFamily="18" charset="0"/>
              </a:rPr>
              <a:t>Het bevorderen van de kwaliteit van het leven als een belangrijke (impliciete) doelstelling van overheden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300"/>
              </a:spcAft>
            </a:pPr>
            <a:r>
              <a:rPr lang="nl-BE" altLang="nl-BE" sz="2600" dirty="0" smtClean="0">
                <a:cs typeface="Times New Roman" panose="02020603050405020304" pitchFamily="18" charset="0"/>
              </a:rPr>
              <a:t>Als raamwerk voor de implementatie van nieuwe beleidsmaatregelen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300"/>
              </a:spcAft>
            </a:pPr>
            <a:r>
              <a:rPr lang="nl-BE" altLang="nl-BE" sz="2600" dirty="0">
                <a:cs typeface="Times New Roman" panose="02020603050405020304" pitchFamily="18" charset="0"/>
              </a:rPr>
              <a:t>Onderzoek omtrent kwaliteit van leven:  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300"/>
              </a:spcAft>
              <a:buFontTx/>
              <a:buChar char="•"/>
            </a:pPr>
            <a:r>
              <a:rPr lang="nl-BE" altLang="nl-BE" sz="2600" dirty="0">
                <a:cs typeface="Times New Roman" panose="02020603050405020304" pitchFamily="18" charset="0"/>
              </a:rPr>
              <a:t>Diverse benaderingen van het thema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300"/>
              </a:spcAft>
              <a:buFontTx/>
              <a:buChar char="•"/>
            </a:pPr>
            <a:r>
              <a:rPr lang="nl-BE" altLang="nl-BE" sz="2600" dirty="0">
                <a:cs typeface="Times New Roman" panose="02020603050405020304" pitchFamily="18" charset="0"/>
              </a:rPr>
              <a:t>Interdisciplinair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300"/>
              </a:spcAft>
            </a:pPr>
            <a:r>
              <a:rPr lang="nl-BE" altLang="nl-BE" sz="2600" dirty="0" smtClean="0">
                <a:cs typeface="Times New Roman" panose="02020603050405020304" pitchFamily="18" charset="0"/>
              </a:rPr>
              <a:t>De </a:t>
            </a:r>
            <a:r>
              <a:rPr lang="nl-BE" altLang="nl-BE" sz="2600" dirty="0">
                <a:cs typeface="Times New Roman" panose="02020603050405020304" pitchFamily="18" charset="0"/>
              </a:rPr>
              <a:t>studie van het subjectief welzijn: op zich een benadering binnen de studie van de kwaliteit van leven 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300"/>
              </a:spcAft>
            </a:pPr>
            <a:endParaRPr lang="nl-BE" altLang="nl-BE" sz="2600" dirty="0" smtClean="0">
              <a:cs typeface="Times New Roman" panose="02020603050405020304" pitchFamily="18" charset="0"/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262344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533400" y="990600"/>
            <a:ext cx="83820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300"/>
              </a:spcAft>
            </a:pPr>
            <a:endParaRPr lang="nl-BE" altLang="nl-BE" sz="2600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069804266"/>
              </p:ext>
            </p:extLst>
          </p:nvPr>
        </p:nvGraphicFramePr>
        <p:xfrm>
          <a:off x="395536" y="1397000"/>
          <a:ext cx="842493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36712"/>
          </a:xfrm>
        </p:spPr>
        <p:txBody>
          <a:bodyPr/>
          <a:lstStyle/>
          <a:p>
            <a:r>
              <a:rPr lang="nl-BE" dirty="0" smtClean="0"/>
              <a:t>Onderzoekstradities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7637255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Subjectief welzijn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nl-BE" sz="2600" dirty="0" smtClean="0">
                <a:cs typeface="Times New Roman" panose="02020603050405020304" pitchFamily="18" charset="0"/>
              </a:rPr>
              <a:t>Focus </a:t>
            </a:r>
            <a:r>
              <a:rPr lang="nl-BE" altLang="nl-BE" sz="2600" dirty="0">
                <a:cs typeface="Times New Roman" panose="02020603050405020304" pitchFamily="18" charset="0"/>
              </a:rPr>
              <a:t>op de beleving van de dagdagelijkse kwaliteit van het leven door middel van </a:t>
            </a:r>
            <a:r>
              <a:rPr lang="nl-BE" altLang="nl-BE" sz="2600" dirty="0" smtClean="0">
                <a:cs typeface="Times New Roman" panose="02020603050405020304" pitchFamily="18" charset="0"/>
              </a:rPr>
              <a:t>tevredenheidsvragen</a:t>
            </a:r>
          </a:p>
          <a:p>
            <a:r>
              <a:rPr lang="nl-BE" altLang="nl-BE" sz="2600" dirty="0" smtClean="0">
                <a:cs typeface="Times New Roman" panose="02020603050405020304" pitchFamily="18" charset="0"/>
              </a:rPr>
              <a:t>Hoe </a:t>
            </a:r>
            <a:r>
              <a:rPr lang="nl-BE" altLang="nl-BE" sz="2600" dirty="0">
                <a:cs typeface="Times New Roman" panose="02020603050405020304" pitchFamily="18" charset="0"/>
              </a:rPr>
              <a:t>gemeten in ons onderzoek?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r>
              <a:rPr lang="nl-BE" altLang="nl-BE" sz="2600" dirty="0">
                <a:cs typeface="Times New Roman" panose="02020603050405020304" pitchFamily="18" charset="0"/>
              </a:rPr>
              <a:t>Tevredenheid over de verschillende domeinen die aan bod komen in het onderzoek, bv. betrokkenheid in de buurt/stad, dagbesteding, vrije tijd, woonsituatie, sociale contacten en werksituatie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r>
              <a:rPr lang="nl-BE" altLang="nl-BE" sz="2600" dirty="0">
                <a:cs typeface="Times New Roman" panose="02020603050405020304" pitchFamily="18" charset="0"/>
              </a:rPr>
              <a:t>Internationaal gevalideerde schaal van </a:t>
            </a:r>
            <a:r>
              <a:rPr lang="nl-BE" altLang="nl-BE" sz="2600" dirty="0" err="1">
                <a:cs typeface="Times New Roman" panose="02020603050405020304" pitchFamily="18" charset="0"/>
              </a:rPr>
              <a:t>Cummins</a:t>
            </a:r>
            <a:r>
              <a:rPr lang="nl-BE" altLang="nl-BE" sz="2600" dirty="0">
                <a:cs typeface="Times New Roman" panose="02020603050405020304" pitchFamily="18" charset="0"/>
              </a:rPr>
              <a:t> (2013), cf. de verschillende domeinen van het leven 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307659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472488" cy="981075"/>
          </a:xfrm>
        </p:spPr>
        <p:txBody>
          <a:bodyPr/>
          <a:lstStyle/>
          <a:p>
            <a:pPr algn="ctr">
              <a:defRPr/>
            </a:pPr>
            <a:endParaRPr lang="nl-NL" sz="3200" dirty="0" smtClean="0">
              <a:latin typeface="Copperplate Gothic Bold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937" y="764704"/>
            <a:ext cx="8892480" cy="5184576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nl-NL" altLang="nl-BE" dirty="0" smtClean="0"/>
              <a:t>Tevredenheid over de verschillende domeinen, </a:t>
            </a:r>
            <a:r>
              <a:rPr lang="nl-NL" altLang="nl-BE" dirty="0" err="1" smtClean="0"/>
              <a:t>cf</a:t>
            </a:r>
            <a:r>
              <a:rPr lang="nl-NL" altLang="nl-BE" dirty="0" smtClean="0"/>
              <a:t> vragenlijst (schaalscore van 1 tot 5)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nl-NL" altLang="nl-BE" dirty="0" smtClean="0"/>
          </a:p>
          <a:p>
            <a:pPr>
              <a:lnSpc>
                <a:spcPct val="90000"/>
              </a:lnSpc>
              <a:defRPr/>
            </a:pPr>
            <a:endParaRPr lang="nl-NL" altLang="nl-BE" sz="2000" dirty="0" smtClean="0"/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nl-NL" altLang="nl-BE" dirty="0" smtClean="0"/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nl-NL" altLang="nl-BE" dirty="0" smtClean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815309"/>
              </p:ext>
            </p:extLst>
          </p:nvPr>
        </p:nvGraphicFramePr>
        <p:xfrm>
          <a:off x="611560" y="1700808"/>
          <a:ext cx="7992243" cy="4981983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33830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295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5546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241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295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</a:rPr>
                        <a:t> </a:t>
                      </a:r>
                      <a:r>
                        <a:rPr lang="nl-BE" sz="2000" dirty="0" smtClean="0">
                          <a:effectLst/>
                        </a:rPr>
                        <a:t>In welke mate</a:t>
                      </a:r>
                      <a:r>
                        <a:rPr lang="nl-BE" sz="2000" baseline="0" dirty="0" smtClean="0">
                          <a:effectLst/>
                        </a:rPr>
                        <a:t> is men tevreden met…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</a:rPr>
                        <a:t>Gemiddelde 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St. </a:t>
                      </a:r>
                      <a:r>
                        <a:rPr lang="nl-BE" sz="2000" dirty="0" err="1" smtClean="0">
                          <a:effectLst/>
                        </a:rPr>
                        <a:t>afw</a:t>
                      </a:r>
                      <a:r>
                        <a:rPr lang="nl-BE" sz="2000" dirty="0" smtClean="0">
                          <a:effectLst/>
                        </a:rPr>
                        <a:t>.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%</a:t>
                      </a:r>
                      <a:r>
                        <a:rPr lang="nl-BE" sz="2000" baseline="0" dirty="0" smtClean="0">
                          <a:effectLst/>
                        </a:rPr>
                        <a:t> weet niet/geen antwoord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82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2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… jouw </a:t>
                      </a:r>
                      <a:r>
                        <a:rPr lang="nl-BE" sz="2000" dirty="0">
                          <a:effectLst/>
                        </a:rPr>
                        <a:t>betrokkenheid in de buurt &amp; stad?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 dirty="0">
                          <a:effectLst/>
                        </a:rPr>
                        <a:t>3,13</a:t>
                      </a:r>
                      <a:endParaRPr lang="nl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 dirty="0">
                          <a:effectLst/>
                        </a:rPr>
                        <a:t>,</a:t>
                      </a:r>
                      <a:r>
                        <a:rPr lang="nl-BE" sz="2400" dirty="0" smtClean="0">
                          <a:effectLst/>
                        </a:rPr>
                        <a:t>84</a:t>
                      </a:r>
                      <a:endParaRPr lang="nl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 dirty="0">
                          <a:effectLst/>
                        </a:rPr>
                        <a:t>8,2%</a:t>
                      </a:r>
                      <a:endParaRPr lang="nl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3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… je </a:t>
                      </a:r>
                      <a:r>
                        <a:rPr lang="nl-BE" sz="2000" dirty="0">
                          <a:effectLst/>
                        </a:rPr>
                        <a:t>huidige dagbesteding?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3,50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 dirty="0">
                          <a:effectLst/>
                        </a:rPr>
                        <a:t>,</a:t>
                      </a:r>
                      <a:r>
                        <a:rPr lang="nl-BE" sz="2400" dirty="0" smtClean="0">
                          <a:effectLst/>
                        </a:rPr>
                        <a:t>96</a:t>
                      </a:r>
                      <a:endParaRPr lang="nl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 dirty="0">
                          <a:effectLst/>
                        </a:rPr>
                        <a:t>27,7%</a:t>
                      </a:r>
                      <a:endParaRPr lang="nl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3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… de </a:t>
                      </a:r>
                      <a:r>
                        <a:rPr lang="nl-BE" sz="2000" dirty="0">
                          <a:effectLst/>
                        </a:rPr>
                        <a:t>manier waarop je je vrijetijd besteedt?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3,62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 dirty="0">
                          <a:effectLst/>
                        </a:rPr>
                        <a:t>,</a:t>
                      </a:r>
                      <a:r>
                        <a:rPr lang="nl-BE" sz="2400" dirty="0" smtClean="0">
                          <a:effectLst/>
                        </a:rPr>
                        <a:t>84</a:t>
                      </a:r>
                      <a:endParaRPr lang="nl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 dirty="0">
                          <a:effectLst/>
                        </a:rPr>
                        <a:t>6,9%</a:t>
                      </a:r>
                      <a:endParaRPr lang="nl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3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… je </a:t>
                      </a:r>
                      <a:r>
                        <a:rPr lang="nl-BE" sz="2000" dirty="0">
                          <a:effectLst/>
                        </a:rPr>
                        <a:t>huidige woonsituatie?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3,66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 dirty="0" smtClean="0">
                          <a:effectLst/>
                        </a:rPr>
                        <a:t>1,17</a:t>
                      </a:r>
                      <a:endParaRPr lang="nl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 dirty="0">
                          <a:effectLst/>
                        </a:rPr>
                        <a:t>6,2%</a:t>
                      </a:r>
                      <a:endParaRPr lang="nl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3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… de </a:t>
                      </a:r>
                      <a:r>
                        <a:rPr lang="nl-BE" sz="2000" dirty="0">
                          <a:effectLst/>
                        </a:rPr>
                        <a:t>contacten die je hebt met andere mensen?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3,67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 dirty="0">
                          <a:effectLst/>
                        </a:rPr>
                        <a:t>,</a:t>
                      </a:r>
                      <a:r>
                        <a:rPr lang="nl-BE" sz="2400" dirty="0" smtClean="0">
                          <a:effectLst/>
                        </a:rPr>
                        <a:t>97</a:t>
                      </a:r>
                      <a:endParaRPr lang="nl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 dirty="0">
                          <a:effectLst/>
                        </a:rPr>
                        <a:t>6,2%</a:t>
                      </a:r>
                      <a:endParaRPr lang="nl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73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… met </a:t>
                      </a:r>
                      <a:r>
                        <a:rPr lang="nl-BE" sz="2000" dirty="0">
                          <a:effectLst/>
                        </a:rPr>
                        <a:t>je huidige werksituatie?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>
                          <a:effectLst/>
                        </a:rPr>
                        <a:t>3,93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 dirty="0" smtClean="0">
                          <a:effectLst/>
                        </a:rPr>
                        <a:t>1,04</a:t>
                      </a:r>
                      <a:endParaRPr lang="nl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400" dirty="0">
                          <a:effectLst/>
                        </a:rPr>
                        <a:t>77,7%</a:t>
                      </a:r>
                      <a:endParaRPr lang="nl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8" marR="44448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1970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548680"/>
            <a:ext cx="8712968" cy="5184576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nl-NL" altLang="nl-BE" dirty="0" smtClean="0"/>
              <a:t>Levenstevredenheid: de tevredenheid over aspecten van het leven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nl-NL" altLang="nl-BE" dirty="0" smtClean="0"/>
          </a:p>
          <a:p>
            <a:pPr>
              <a:lnSpc>
                <a:spcPct val="90000"/>
              </a:lnSpc>
              <a:defRPr/>
            </a:pPr>
            <a:endParaRPr lang="nl-NL" altLang="nl-BE" sz="2000" dirty="0" smtClean="0"/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nl-NL" altLang="nl-BE" dirty="0" smtClean="0"/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nl-NL" altLang="nl-BE" dirty="0" smtClean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506212"/>
              </p:ext>
            </p:extLst>
          </p:nvPr>
        </p:nvGraphicFramePr>
        <p:xfrm>
          <a:off x="611560" y="1556792"/>
          <a:ext cx="7992815" cy="4953417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35613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90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727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9958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208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</a:rPr>
                        <a:t> </a:t>
                      </a:r>
                      <a:r>
                        <a:rPr lang="nl-BE" sz="2000" dirty="0" smtClean="0">
                          <a:effectLst/>
                        </a:rPr>
                        <a:t>Hoe tevreden ben je met…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Gem. 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St. </a:t>
                      </a:r>
                      <a:r>
                        <a:rPr lang="nl-BE" sz="2000" dirty="0" err="1" smtClean="0">
                          <a:effectLst/>
                        </a:rPr>
                        <a:t>afw</a:t>
                      </a:r>
                      <a:r>
                        <a:rPr lang="nl-BE" sz="2000" dirty="0" smtClean="0">
                          <a:effectLst/>
                        </a:rPr>
                        <a:t>.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</a:rPr>
                        <a:t>% </a:t>
                      </a:r>
                      <a:r>
                        <a:rPr lang="nl-BE" sz="2000" dirty="0" smtClean="0">
                          <a:effectLst/>
                        </a:rPr>
                        <a:t>WN/GA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18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… je </a:t>
                      </a:r>
                      <a:r>
                        <a:rPr lang="nl-BE" sz="2000" dirty="0">
                          <a:effectLst/>
                        </a:rPr>
                        <a:t>toekomstige (financiële) zekerheid?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effectLst/>
                        </a:rPr>
                        <a:t>5,03</a:t>
                      </a:r>
                      <a:endParaRPr lang="nl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2,98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</a:rPr>
                        <a:t>5,2%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08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… je </a:t>
                      </a:r>
                      <a:r>
                        <a:rPr lang="nl-BE" sz="2000" dirty="0">
                          <a:effectLst/>
                        </a:rPr>
                        <a:t>met je gezondheid?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</a:rPr>
                        <a:t>5,27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2,88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</a:rPr>
                        <a:t>2,9%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18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… wat </a:t>
                      </a:r>
                      <a:r>
                        <a:rPr lang="nl-BE" sz="2000" dirty="0">
                          <a:effectLst/>
                        </a:rPr>
                        <a:t>je presteert in het leven?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effectLst/>
                        </a:rPr>
                        <a:t>5,62</a:t>
                      </a:r>
                      <a:endParaRPr lang="nl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2,71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</a:rPr>
                        <a:t>6,2%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18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…  </a:t>
                      </a:r>
                      <a:r>
                        <a:rPr lang="nl-BE" sz="2000" dirty="0">
                          <a:effectLst/>
                        </a:rPr>
                        <a:t>het gevoel een deel van je gemeenschap te zijn?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effectLst/>
                        </a:rPr>
                        <a:t>5,68</a:t>
                      </a:r>
                      <a:endParaRPr lang="nl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2,44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</a:rPr>
                        <a:t>6,6%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218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… met </a:t>
                      </a:r>
                      <a:r>
                        <a:rPr lang="nl-BE" sz="2000" dirty="0">
                          <a:effectLst/>
                        </a:rPr>
                        <a:t>je leven in zijn geheel?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effectLst/>
                        </a:rPr>
                        <a:t>5,98</a:t>
                      </a:r>
                      <a:endParaRPr lang="nl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2,71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</a:rPr>
                        <a:t>4,2%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208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… met </a:t>
                      </a:r>
                      <a:r>
                        <a:rPr lang="nl-BE" sz="2000" dirty="0">
                          <a:effectLst/>
                        </a:rPr>
                        <a:t>je levensstandaard?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effectLst/>
                        </a:rPr>
                        <a:t>6,18</a:t>
                      </a:r>
                      <a:endParaRPr lang="nl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2,55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</a:rPr>
                        <a:t>3,3%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208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… met </a:t>
                      </a:r>
                      <a:r>
                        <a:rPr lang="nl-BE" sz="2000" dirty="0">
                          <a:effectLst/>
                        </a:rPr>
                        <a:t>hoe veilig je je voelt?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effectLst/>
                        </a:rPr>
                        <a:t>6,40</a:t>
                      </a:r>
                      <a:endParaRPr lang="nl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2,69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</a:rPr>
                        <a:t>3,4%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218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… met </a:t>
                      </a:r>
                      <a:r>
                        <a:rPr lang="nl-BE" sz="2000" dirty="0">
                          <a:effectLst/>
                        </a:rPr>
                        <a:t>je persoonlijke relaties?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effectLst/>
                        </a:rPr>
                        <a:t>6,52</a:t>
                      </a:r>
                      <a:endParaRPr lang="nl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 smtClean="0">
                          <a:effectLst/>
                        </a:rPr>
                        <a:t>2,72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</a:rPr>
                        <a:t>5,1%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6" marR="44446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44765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Situering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BE" dirty="0" smtClean="0"/>
          </a:p>
          <a:p>
            <a:endParaRPr lang="nl-BE" dirty="0"/>
          </a:p>
        </p:txBody>
      </p:sp>
      <p:pic>
        <p:nvPicPr>
          <p:cNvPr id="4" name="Afbeelding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780" y="1052736"/>
            <a:ext cx="6419056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1883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260648"/>
            <a:ext cx="8640960" cy="5184576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nl-NL" altLang="nl-BE" dirty="0" smtClean="0"/>
              <a:t>In vergelijking met internationale normen: relatief laag subjectief welzijn 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nl-NL" altLang="nl-BE" dirty="0" smtClean="0"/>
          </a:p>
          <a:p>
            <a:pPr>
              <a:lnSpc>
                <a:spcPct val="90000"/>
              </a:lnSpc>
              <a:defRPr/>
            </a:pPr>
            <a:endParaRPr lang="nl-NL" altLang="nl-BE" sz="2000" dirty="0" smtClean="0"/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nl-NL" altLang="nl-BE" dirty="0" smtClean="0"/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nl-NL" altLang="nl-BE" dirty="0" smtClean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874577"/>
              </p:ext>
            </p:extLst>
          </p:nvPr>
        </p:nvGraphicFramePr>
        <p:xfrm>
          <a:off x="395536" y="1412776"/>
          <a:ext cx="8064500" cy="4617905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6021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642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425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425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695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250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</a:rPr>
                        <a:t> 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Gent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Internationaal*</a:t>
                      </a:r>
                      <a:endParaRPr lang="nl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50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</a:rPr>
                        <a:t> 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Gem.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St. </a:t>
                      </a:r>
                      <a:r>
                        <a:rPr lang="en-US" sz="2000" dirty="0" err="1">
                          <a:effectLst/>
                        </a:rPr>
                        <a:t>afw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Gem.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St. afw</a:t>
                      </a:r>
                      <a:endParaRPr lang="nl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507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000" dirty="0" err="1">
                          <a:effectLst/>
                        </a:rPr>
                        <a:t>Levensstandaard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507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000" dirty="0" err="1">
                          <a:effectLst/>
                        </a:rPr>
                        <a:t>Gezondheid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645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000" dirty="0" err="1">
                          <a:effectLst/>
                        </a:rPr>
                        <a:t>Prestaties</a:t>
                      </a:r>
                      <a:r>
                        <a:rPr lang="en-US" sz="2000" dirty="0">
                          <a:effectLst/>
                        </a:rPr>
                        <a:t> in het </a:t>
                      </a:r>
                      <a:r>
                        <a:rPr lang="en-US" sz="2000" dirty="0" err="1">
                          <a:effectLst/>
                        </a:rPr>
                        <a:t>leven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645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000" dirty="0" err="1">
                          <a:effectLst/>
                        </a:rPr>
                        <a:t>Persoonlijke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relaties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507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000" dirty="0" err="1">
                          <a:effectLst/>
                        </a:rPr>
                        <a:t>Veiligheid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507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000" dirty="0" err="1">
                          <a:effectLst/>
                        </a:rPr>
                        <a:t>Gemeenschap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00590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000" dirty="0" err="1">
                          <a:effectLst/>
                        </a:rPr>
                        <a:t>Toekomstige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financiële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zekerheid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31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000" dirty="0">
                          <a:effectLst/>
                        </a:rPr>
                        <a:t>Leven </a:t>
                      </a:r>
                      <a:r>
                        <a:rPr lang="en-US" sz="2000" dirty="0" err="1">
                          <a:effectLst/>
                        </a:rPr>
                        <a:t>als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geheel</a:t>
                      </a:r>
                      <a:endParaRPr lang="nl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l-BE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0814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590675"/>
            <a:ext cx="7416800" cy="52673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nl-NL" altLang="nl-BE" sz="2600" dirty="0" smtClean="0"/>
              <a:t>Sterke link met de tevredenheid over de levensstandaard</a:t>
            </a:r>
          </a:p>
          <a:p>
            <a:pPr>
              <a:lnSpc>
                <a:spcPct val="90000"/>
              </a:lnSpc>
              <a:defRPr/>
            </a:pPr>
            <a:r>
              <a:rPr lang="nl-NL" altLang="nl-BE" sz="2600" dirty="0" smtClean="0"/>
              <a:t>Daarnaast zijn ook de toekomstige financiële zekerheid, gezondheid en de persoonlijke relaties</a:t>
            </a:r>
          </a:p>
          <a:p>
            <a:pPr>
              <a:lnSpc>
                <a:spcPct val="90000"/>
              </a:lnSpc>
              <a:defRPr/>
            </a:pPr>
            <a:r>
              <a:rPr lang="nl-NL" altLang="nl-BE" sz="2600" dirty="0" smtClean="0"/>
              <a:t>Verschillende domeinen peilen naar eenzelfde achterliggende concept </a:t>
            </a:r>
          </a:p>
          <a:p>
            <a:pPr lvl="1">
              <a:lnSpc>
                <a:spcPct val="90000"/>
              </a:lnSpc>
              <a:defRPr/>
            </a:pPr>
            <a:endParaRPr lang="nl-NL" altLang="nl-BE" dirty="0" smtClean="0"/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nl-NL" altLang="nl-BE" dirty="0" smtClean="0"/>
          </a:p>
          <a:p>
            <a:pPr>
              <a:lnSpc>
                <a:spcPct val="90000"/>
              </a:lnSpc>
              <a:defRPr/>
            </a:pPr>
            <a:endParaRPr lang="nl-NL" altLang="nl-BE" sz="2000" dirty="0" smtClean="0"/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nl-NL" altLang="nl-BE" dirty="0" smtClean="0"/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nl-NL" altLang="nl-BE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920880" cy="836712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Link met algemene levenstevredenheid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893784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340768"/>
            <a:ext cx="7416800" cy="52673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nl-NL" altLang="nl-BE" sz="2600" dirty="0" smtClean="0"/>
              <a:t>Relatief beperkte verschillen naargelang van de leeftijd en het geslacht van de respondenten</a:t>
            </a:r>
          </a:p>
          <a:p>
            <a:pPr>
              <a:lnSpc>
                <a:spcPct val="90000"/>
              </a:lnSpc>
              <a:defRPr/>
            </a:pPr>
            <a:r>
              <a:rPr lang="nl-NL" altLang="nl-BE" sz="2600" dirty="0" smtClean="0"/>
              <a:t>Met welke kenmerken is er een sterke samenhang?</a:t>
            </a:r>
          </a:p>
          <a:p>
            <a:pPr lvl="1">
              <a:lnSpc>
                <a:spcPct val="90000"/>
              </a:lnSpc>
              <a:defRPr/>
            </a:pPr>
            <a:r>
              <a:rPr lang="nl-NL" altLang="nl-BE" sz="2600" dirty="0" smtClean="0"/>
              <a:t>Gepercipieerde gezondheid en de mate waarin deze gezondheid mensen beperkt in de sociale omgang</a:t>
            </a:r>
          </a:p>
          <a:p>
            <a:pPr lvl="1">
              <a:lnSpc>
                <a:spcPct val="90000"/>
              </a:lnSpc>
              <a:defRPr/>
            </a:pPr>
            <a:r>
              <a:rPr lang="nl-NL" altLang="nl-BE" sz="2600" dirty="0" smtClean="0"/>
              <a:t>Sociale integratie, cf. de sociale steun die men ervaart en de eenzaamheid</a:t>
            </a:r>
          </a:p>
          <a:p>
            <a:pPr lvl="1">
              <a:lnSpc>
                <a:spcPct val="90000"/>
              </a:lnSpc>
              <a:defRPr/>
            </a:pPr>
            <a:r>
              <a:rPr lang="nl-NL" altLang="nl-BE" sz="2600" dirty="0" smtClean="0"/>
              <a:t>Belang van participatie aan het maatschappelijke leven, in de vorm van werk, vrije tijdsbesteding en bij uitbreiding de dagbesteding</a:t>
            </a:r>
          </a:p>
          <a:p>
            <a:pPr lvl="1">
              <a:lnSpc>
                <a:spcPct val="90000"/>
              </a:lnSpc>
              <a:defRPr/>
            </a:pPr>
            <a:endParaRPr lang="nl-NL" altLang="nl-BE" dirty="0" smtClean="0"/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nl-NL" altLang="nl-BE" dirty="0" smtClean="0"/>
          </a:p>
          <a:p>
            <a:pPr>
              <a:lnSpc>
                <a:spcPct val="90000"/>
              </a:lnSpc>
              <a:defRPr/>
            </a:pPr>
            <a:endParaRPr lang="nl-NL" altLang="nl-BE" sz="2000" dirty="0" smtClean="0"/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nl-NL" altLang="nl-BE" dirty="0" smtClean="0"/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nl-NL" altLang="nl-BE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36712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Link met de achtergrond</a:t>
            </a:r>
            <a:br>
              <a:rPr lang="nl-BE" dirty="0" smtClean="0"/>
            </a:br>
            <a:r>
              <a:rPr lang="nl-BE" dirty="0" smtClean="0"/>
              <a:t>kenmerken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4863145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2267744" y="2420888"/>
            <a:ext cx="65527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Conclusies</a:t>
            </a:r>
          </a:p>
          <a:p>
            <a:pPr algn="r"/>
            <a:endParaRPr lang="nl-BE" sz="36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/>
            <a:r>
              <a:rPr lang="nl-BE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Participatie en kwaliteit van leven</a:t>
            </a:r>
            <a:r>
              <a:rPr lang="nl-BE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nl-BE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nl-BE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bij personen met een handicap of beperking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331640" y="4601131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Ilse Goethals, Dries Verlet, Dirk Moons, Stijn Vandevelde</a:t>
            </a:r>
            <a:endParaRPr lang="nl-B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2117136" cy="360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654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472488" cy="981075"/>
          </a:xfrm>
        </p:spPr>
        <p:txBody>
          <a:bodyPr/>
          <a:lstStyle/>
          <a:p>
            <a:pPr algn="ctr">
              <a:defRPr/>
            </a:pPr>
            <a:r>
              <a:rPr lang="nl-BE" sz="2400" b="1" dirty="0" smtClean="0">
                <a:latin typeface="+mn-lt"/>
              </a:rPr>
              <a:t>Tot  besluit</a:t>
            </a:r>
            <a:endParaRPr lang="nl-NL" sz="3200" dirty="0" smtClean="0">
              <a:latin typeface="Copperplate Gothic Bold" pitchFamily="34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981075"/>
            <a:ext cx="7850187" cy="52673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nl-NL" altLang="nl-BE" sz="2600" dirty="0" smtClean="0"/>
              <a:t>Op zich een lagere participatie én een lager subjectief welzijn</a:t>
            </a:r>
          </a:p>
          <a:p>
            <a:pPr>
              <a:lnSpc>
                <a:spcPct val="90000"/>
              </a:lnSpc>
            </a:pPr>
            <a:r>
              <a:rPr lang="nl-NL" altLang="nl-BE" sz="2600" dirty="0" smtClean="0"/>
              <a:t>Nood aan monitoring</a:t>
            </a:r>
          </a:p>
          <a:p>
            <a:pPr>
              <a:lnSpc>
                <a:spcPct val="90000"/>
              </a:lnSpc>
            </a:pPr>
            <a:r>
              <a:rPr lang="nl-NL" altLang="nl-BE" sz="2600" dirty="0" smtClean="0"/>
              <a:t>Handvaten voor het beleid? </a:t>
            </a:r>
          </a:p>
          <a:p>
            <a:pPr lvl="1">
              <a:lnSpc>
                <a:spcPct val="90000"/>
              </a:lnSpc>
            </a:pPr>
            <a:r>
              <a:rPr lang="nl-NL" altLang="nl-BE" sz="2600" dirty="0" smtClean="0"/>
              <a:t>Sociale integratie en participatie</a:t>
            </a:r>
          </a:p>
          <a:p>
            <a:pPr lvl="1">
              <a:lnSpc>
                <a:spcPct val="90000"/>
              </a:lnSpc>
            </a:pPr>
            <a:r>
              <a:rPr lang="nl-NL" altLang="nl-BE" sz="2600" dirty="0" smtClean="0"/>
              <a:t>Aandacht voor participatie en vrijetijdsbesteding van kwetsbare subgroepen als alleenstaanden en werkzoekenden</a:t>
            </a:r>
          </a:p>
          <a:p>
            <a:pPr lvl="1">
              <a:lnSpc>
                <a:spcPct val="90000"/>
              </a:lnSpc>
            </a:pPr>
            <a:r>
              <a:rPr lang="nl-NL" altLang="nl-BE" sz="2600" dirty="0" smtClean="0"/>
              <a:t>Nog los van de al dan niet gestructureerde participatie, blijkt vooral het vervlochten zijn in de maatschappelijke weefsel de sleutel te zijn naar een hogere gepercipieerde kwaliteit van leven </a:t>
            </a:r>
          </a:p>
          <a:p>
            <a:pPr lvl="1">
              <a:lnSpc>
                <a:spcPct val="90000"/>
              </a:lnSpc>
            </a:pPr>
            <a:endParaRPr lang="nl-NL" altLang="nl-BE" sz="2200" dirty="0" smtClean="0"/>
          </a:p>
          <a:p>
            <a:pPr>
              <a:lnSpc>
                <a:spcPct val="90000"/>
              </a:lnSpc>
            </a:pPr>
            <a:endParaRPr lang="nl-NL" altLang="nl-BE" sz="2200" dirty="0" smtClean="0"/>
          </a:p>
          <a:p>
            <a:pPr>
              <a:lnSpc>
                <a:spcPct val="90000"/>
              </a:lnSpc>
            </a:pPr>
            <a:endParaRPr lang="nl-NL" altLang="nl-BE" sz="2200" dirty="0" smtClean="0"/>
          </a:p>
          <a:p>
            <a:pPr>
              <a:lnSpc>
                <a:spcPct val="90000"/>
              </a:lnSpc>
            </a:pPr>
            <a:endParaRPr lang="nl-NL" altLang="nl-BE" sz="22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nl-NL" altLang="nl-BE" sz="2200" dirty="0" smtClean="0"/>
          </a:p>
          <a:p>
            <a:pPr>
              <a:lnSpc>
                <a:spcPct val="90000"/>
              </a:lnSpc>
              <a:buFontTx/>
              <a:buChar char="-"/>
            </a:pPr>
            <a:endParaRPr lang="nl-NL" altLang="nl-BE" sz="2200" dirty="0" smtClean="0"/>
          </a:p>
        </p:txBody>
      </p:sp>
    </p:spTree>
    <p:extLst>
      <p:ext uri="{BB962C8B-B14F-4D97-AF65-F5344CB8AC3E}">
        <p14:creationId xmlns:p14="http://schemas.microsoft.com/office/powerpoint/2010/main" val="20996286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37" descr="ok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733" y="2749398"/>
            <a:ext cx="286177" cy="28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nhaltsplatzhalter 5" descr="coment.pn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733" y="1988840"/>
            <a:ext cx="286177" cy="28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nhaltsplatzhalter 5" descr="coment.png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790" y="4077072"/>
            <a:ext cx="286176" cy="28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nhaltsplatzhalter 5" descr="coment.png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5" y="3214832"/>
            <a:ext cx="286176" cy="28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/>
          <p:cNvSpPr/>
          <p:nvPr/>
        </p:nvSpPr>
        <p:spPr>
          <a:xfrm>
            <a:off x="6591977" y="1988840"/>
            <a:ext cx="4572000" cy="2554545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indent="-180000" algn="just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1100" b="1" dirty="0" err="1" smtClean="0">
                <a:ln>
                  <a:noFill/>
                </a:ln>
                <a:solidFill>
                  <a:schemeClr val="tx1"/>
                </a:solidFill>
                <a:latin typeface="+mn-lt"/>
                <a:cs typeface="+mn-cs"/>
              </a:rPr>
              <a:t>Adres</a:t>
            </a:r>
            <a:endParaRPr lang="de-DE" sz="1100" i="1" dirty="0" smtClean="0">
              <a:ln>
                <a:noFill/>
              </a:ln>
              <a:solidFill>
                <a:schemeClr val="tx1"/>
              </a:solidFill>
              <a:latin typeface="+mn-lt"/>
              <a:cs typeface="+mn-cs"/>
            </a:endParaRPr>
          </a:p>
          <a:p>
            <a:pPr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100" dirty="0" smtClean="0"/>
              <a:t>Stad Gent </a:t>
            </a:r>
            <a:br>
              <a:rPr lang="de-DE" sz="1100" dirty="0" smtClean="0"/>
            </a:br>
            <a:r>
              <a:rPr lang="de-DE" sz="1100" dirty="0" smtClean="0"/>
              <a:t>Dienst Welzijn en Gelijke Kansen</a:t>
            </a:r>
            <a:br>
              <a:rPr lang="de-DE" sz="1100" dirty="0" smtClean="0"/>
            </a:br>
            <a:r>
              <a:rPr lang="de-DE" sz="1100" dirty="0" smtClean="0"/>
              <a:t>Woodrow Wilsonplein 1, 9000 Gent</a:t>
            </a:r>
            <a:endParaRPr lang="de-DE" sz="1100" dirty="0" smtClean="0">
              <a:ln>
                <a:noFill/>
              </a:ln>
              <a:solidFill>
                <a:schemeClr val="tx1"/>
              </a:solidFill>
              <a:latin typeface="+mn-lt"/>
              <a:cs typeface="+mn-cs"/>
            </a:endParaRPr>
          </a:p>
          <a:p>
            <a:pPr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de-DE" sz="600" dirty="0" smtClean="0">
              <a:ln>
                <a:noFill/>
              </a:ln>
              <a:solidFill>
                <a:schemeClr val="tx1"/>
              </a:solidFill>
              <a:latin typeface="+mn-lt"/>
              <a:cs typeface="+mn-cs"/>
            </a:endParaRPr>
          </a:p>
          <a:p>
            <a:pPr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100" b="1" dirty="0" err="1" smtClean="0">
                <a:ln>
                  <a:noFill/>
                </a:ln>
                <a:solidFill>
                  <a:schemeClr val="tx1"/>
                </a:solidFill>
                <a:latin typeface="+mn-lt"/>
                <a:cs typeface="+mn-cs"/>
              </a:rPr>
              <a:t>Telefoon</a:t>
            </a:r>
            <a:endParaRPr lang="de-DE" sz="1100" b="1" dirty="0" smtClean="0">
              <a:ln>
                <a:noFill/>
              </a:ln>
              <a:solidFill>
                <a:schemeClr val="tx1"/>
              </a:solidFill>
              <a:latin typeface="+mn-lt"/>
              <a:cs typeface="+mn-cs"/>
            </a:endParaRPr>
          </a:p>
          <a:p>
            <a:pPr marL="0" marR="0" indent="-179388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ln>
                  <a:noFill/>
                </a:ln>
                <a:solidFill>
                  <a:schemeClr val="tx1"/>
                </a:solidFill>
                <a:latin typeface="+mn-lt"/>
                <a:cs typeface="+mn-cs"/>
              </a:rPr>
              <a:t>+</a:t>
            </a:r>
            <a:r>
              <a:rPr lang="de-DE" sz="1100" dirty="0" smtClean="0">
                <a:ln>
                  <a:noFill/>
                </a:ln>
                <a:solidFill>
                  <a:schemeClr val="tx1"/>
                </a:solidFill>
                <a:latin typeface="+mn-lt"/>
                <a:cs typeface="+mn-cs"/>
              </a:rPr>
              <a:t>32 (0)9  267 03 00</a:t>
            </a:r>
          </a:p>
          <a:p>
            <a:pPr marL="0" marR="0" indent="-179388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sz="600" b="1" dirty="0" smtClean="0">
              <a:ln>
                <a:noFill/>
              </a:ln>
            </a:endParaRPr>
          </a:p>
          <a:p>
            <a:pPr indent="-179388">
              <a:lnSpc>
                <a:spcPts val="1200"/>
              </a:lnSpc>
              <a:spcBef>
                <a:spcPts val="0"/>
              </a:spcBef>
            </a:pPr>
            <a:r>
              <a:rPr lang="nl-BE" sz="1100" b="1" dirty="0" smtClean="0">
                <a:ln>
                  <a:noFill/>
                </a:ln>
              </a:rPr>
              <a:t>Website </a:t>
            </a:r>
          </a:p>
          <a:p>
            <a:pPr indent="-179388">
              <a:lnSpc>
                <a:spcPts val="1200"/>
              </a:lnSpc>
              <a:spcBef>
                <a:spcPts val="0"/>
              </a:spcBef>
            </a:pPr>
            <a:r>
              <a:rPr lang="nl-BE" sz="1100" dirty="0" smtClean="0"/>
              <a:t>https://stad.gent/samenleven-welzijn-</a:t>
            </a:r>
            <a:br>
              <a:rPr lang="nl-BE" sz="1100" dirty="0" smtClean="0"/>
            </a:br>
            <a:r>
              <a:rPr lang="nl-BE" sz="1100" dirty="0" smtClean="0"/>
              <a:t>gezondheid/diverse-stad/personen-</a:t>
            </a:r>
            <a:br>
              <a:rPr lang="nl-BE" sz="1100" dirty="0" smtClean="0"/>
            </a:br>
            <a:r>
              <a:rPr lang="nl-BE" sz="1100" dirty="0" smtClean="0"/>
              <a:t>met-een-beperking  </a:t>
            </a:r>
            <a:endParaRPr lang="nl-BE" sz="1100" dirty="0" smtClean="0">
              <a:ln>
                <a:noFill/>
              </a:ln>
            </a:endParaRPr>
          </a:p>
          <a:p>
            <a:pPr indent="-179388">
              <a:lnSpc>
                <a:spcPts val="1200"/>
              </a:lnSpc>
              <a:spcBef>
                <a:spcPts val="0"/>
              </a:spcBef>
            </a:pPr>
            <a:endParaRPr lang="nl-BE" sz="1100" dirty="0" smtClean="0">
              <a:ln>
                <a:noFill/>
              </a:ln>
            </a:endParaRPr>
          </a:p>
          <a:p>
            <a:pPr indent="-179388">
              <a:lnSpc>
                <a:spcPts val="1200"/>
              </a:lnSpc>
              <a:spcBef>
                <a:spcPts val="0"/>
              </a:spcBef>
            </a:pPr>
            <a:endParaRPr lang="nl-BE" sz="600" dirty="0" smtClean="0">
              <a:ln>
                <a:noFill/>
              </a:ln>
            </a:endParaRPr>
          </a:p>
          <a:p>
            <a:pPr indent="-179388">
              <a:lnSpc>
                <a:spcPts val="1200"/>
              </a:lnSpc>
              <a:spcBef>
                <a:spcPts val="0"/>
              </a:spcBef>
            </a:pPr>
            <a:r>
              <a:rPr lang="nl-BE" sz="1100" b="1" dirty="0" smtClean="0">
                <a:ln>
                  <a:noFill/>
                </a:ln>
              </a:rPr>
              <a:t>Mail</a:t>
            </a:r>
          </a:p>
          <a:p>
            <a:pPr indent="-179388">
              <a:lnSpc>
                <a:spcPts val="1200"/>
              </a:lnSpc>
              <a:spcBef>
                <a:spcPts val="0"/>
              </a:spcBef>
            </a:pPr>
            <a:r>
              <a:rPr lang="nl-BE" sz="1100" dirty="0" err="1" smtClean="0">
                <a:hlinkClick r:id="rId10"/>
              </a:rPr>
              <a:t>welzijnengelijkekansen@stad.gent</a:t>
            </a:r>
            <a:r>
              <a:rPr lang="nl-BE" sz="1100" dirty="0" smtClean="0"/>
              <a:t> </a:t>
            </a:r>
            <a:endParaRPr lang="nl-BE" sz="1100" dirty="0" smtClean="0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5862910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Situering</a:t>
            </a:r>
            <a:endParaRPr lang="nl-BE" dirty="0"/>
          </a:p>
        </p:txBody>
      </p:sp>
      <p:sp>
        <p:nvSpPr>
          <p:cNvPr id="4" name="Ovaal 3"/>
          <p:cNvSpPr/>
          <p:nvPr/>
        </p:nvSpPr>
        <p:spPr>
          <a:xfrm>
            <a:off x="2303747" y="2372887"/>
            <a:ext cx="3384376" cy="1415587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latin typeface="Arial Black" panose="020B0A04020102020204" pitchFamily="34" charset="0"/>
              </a:rPr>
              <a:t>EMPOWERMENT</a:t>
            </a:r>
            <a:endParaRPr lang="nl-BE" b="1" dirty="0">
              <a:ln>
                <a:solidFill>
                  <a:schemeClr val="accent6">
                    <a:lumMod val="75000"/>
                  </a:schemeClr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5" name="Stroomdiagram: Proces 4"/>
          <p:cNvSpPr/>
          <p:nvPr/>
        </p:nvSpPr>
        <p:spPr>
          <a:xfrm>
            <a:off x="3733747" y="2914464"/>
            <a:ext cx="3213649" cy="1461120"/>
          </a:xfrm>
          <a:prstGeom prst="flowChartProcess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  <a:scene3d>
            <a:camera prst="isometricOffAxis2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latin typeface="Arial Black" panose="020B0A04020102020204" pitchFamily="34" charset="0"/>
              </a:rPr>
              <a:t>ONAFHANKEIJKHEID</a:t>
            </a:r>
            <a:endParaRPr lang="nl-BE" dirty="0">
              <a:latin typeface="Arial Black" panose="020B0A04020102020204" pitchFamily="34" charset="0"/>
            </a:endParaRPr>
          </a:p>
          <a:p>
            <a:pPr algn="ctr"/>
            <a:endParaRPr lang="nl-BE" b="1" dirty="0">
              <a:latin typeface="Arial Black" panose="020B0A04020102020204" pitchFamily="34" charset="0"/>
            </a:endParaRPr>
          </a:p>
        </p:txBody>
      </p:sp>
      <p:sp>
        <p:nvSpPr>
          <p:cNvPr id="6" name="Stroomdiagram: Scheidingslijn 5"/>
          <p:cNvSpPr/>
          <p:nvPr/>
        </p:nvSpPr>
        <p:spPr>
          <a:xfrm>
            <a:off x="1956195" y="3677090"/>
            <a:ext cx="3384376" cy="115212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  <a:scene3d>
            <a:camera prst="isometricLeftDown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b="1" dirty="0" smtClean="0">
                <a:latin typeface="Arial Black" panose="020B0A04020102020204" pitchFamily="34" charset="0"/>
              </a:rPr>
              <a:t>ZELFBEPALING</a:t>
            </a:r>
            <a:endParaRPr lang="nl-BE" b="1" dirty="0">
              <a:latin typeface="Arial Black" panose="020B0A04020102020204" pitchFamily="34" charset="0"/>
            </a:endParaRPr>
          </a:p>
        </p:txBody>
      </p:sp>
      <p:sp>
        <p:nvSpPr>
          <p:cNvPr id="7" name="Ovaal 6"/>
          <p:cNvSpPr/>
          <p:nvPr/>
        </p:nvSpPr>
        <p:spPr>
          <a:xfrm>
            <a:off x="4470231" y="3871113"/>
            <a:ext cx="2088232" cy="1656184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b="1" dirty="0">
                <a:latin typeface="Arial Black" panose="020B0A04020102020204" pitchFamily="34" charset="0"/>
              </a:rPr>
              <a:t>INCLUSIE</a:t>
            </a:r>
            <a:endParaRPr lang="nl-BE" dirty="0"/>
          </a:p>
        </p:txBody>
      </p:sp>
      <p:pic>
        <p:nvPicPr>
          <p:cNvPr id="8" name="Picture 2" descr="Afbeeldingsresultaat voor rechten van mensen met een beperk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46398"/>
            <a:ext cx="1080120" cy="858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7452" y="5527297"/>
            <a:ext cx="1239348" cy="595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645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Centrale onderzoeksvraag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endParaRPr lang="nl-BE" dirty="0"/>
          </a:p>
          <a:p>
            <a:r>
              <a:rPr lang="nl-BE" dirty="0" smtClean="0"/>
              <a:t>In </a:t>
            </a:r>
            <a:r>
              <a:rPr lang="nl-BE" dirty="0"/>
              <a:t>welke mate nemen personen met een handicap of beperking deel aan de verschillende maatschappelijke levensdomeinen en hoe beoordelen zij hun participatie en hun huidige kwaliteit van leven?</a:t>
            </a:r>
          </a:p>
        </p:txBody>
      </p:sp>
    </p:spTree>
    <p:extLst>
      <p:ext uri="{BB962C8B-B14F-4D97-AF65-F5344CB8AC3E}">
        <p14:creationId xmlns:p14="http://schemas.microsoft.com/office/powerpoint/2010/main" val="17603023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PARTICIPATIE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“Deelname </a:t>
            </a:r>
            <a:r>
              <a:rPr lang="nl-NL" dirty="0"/>
              <a:t>aan het maatschappelijk </a:t>
            </a:r>
            <a:r>
              <a:rPr lang="nl-NL" dirty="0" smtClean="0"/>
              <a:t>leven”</a:t>
            </a:r>
          </a:p>
          <a:p>
            <a:pPr marL="0" indent="0">
              <a:buNone/>
            </a:pPr>
            <a:endParaRPr lang="nl-NL" sz="800" dirty="0" smtClean="0"/>
          </a:p>
          <a:p>
            <a:r>
              <a:rPr lang="nl-NL" b="1" dirty="0"/>
              <a:t>F</a:t>
            </a:r>
            <a:r>
              <a:rPr lang="nl-NL" b="1" dirty="0" smtClean="0"/>
              <a:t>eitelijke </a:t>
            </a:r>
            <a:r>
              <a:rPr lang="nl-NL" b="1" dirty="0"/>
              <a:t>deelname </a:t>
            </a:r>
            <a:r>
              <a:rPr lang="nl-NL" dirty="0" smtClean="0"/>
              <a:t>aan </a:t>
            </a:r>
            <a:r>
              <a:rPr lang="nl-NL" dirty="0"/>
              <a:t>zeer uiteenlopende domeinen </a:t>
            </a:r>
            <a:r>
              <a:rPr lang="nl-NL" dirty="0" smtClean="0"/>
              <a:t>van de </a:t>
            </a:r>
            <a:r>
              <a:rPr lang="nl-NL" dirty="0"/>
              <a:t>samenleving. </a:t>
            </a:r>
            <a:endParaRPr lang="nl-NL" dirty="0" smtClean="0"/>
          </a:p>
          <a:p>
            <a:pPr lvl="2"/>
            <a:r>
              <a:rPr lang="nl-NL" dirty="0" smtClean="0"/>
              <a:t>Betrokkenheid/toegankelijkheid stad/buurt</a:t>
            </a:r>
          </a:p>
          <a:p>
            <a:pPr lvl="2"/>
            <a:r>
              <a:rPr lang="nl-NL" dirty="0" smtClean="0"/>
              <a:t>Werken of dagbesteding</a:t>
            </a:r>
          </a:p>
          <a:p>
            <a:pPr lvl="2"/>
            <a:r>
              <a:rPr lang="nl-NL" dirty="0" smtClean="0"/>
              <a:t>Wonen</a:t>
            </a:r>
          </a:p>
          <a:p>
            <a:pPr lvl="2"/>
            <a:r>
              <a:rPr lang="nl-NL" dirty="0" smtClean="0"/>
              <a:t>Vrijetijdsbesteding</a:t>
            </a:r>
          </a:p>
          <a:p>
            <a:pPr lvl="2"/>
            <a:r>
              <a:rPr lang="nl-NL" dirty="0" smtClean="0"/>
              <a:t>Sociale contacten</a:t>
            </a:r>
          </a:p>
          <a:p>
            <a:pPr marL="914400" lvl="2" indent="0">
              <a:buNone/>
            </a:pPr>
            <a:endParaRPr lang="nl-NL" sz="800" dirty="0"/>
          </a:p>
          <a:p>
            <a:r>
              <a:rPr lang="nl-BE" b="1" dirty="0" smtClean="0"/>
              <a:t>Tevredenheid</a:t>
            </a:r>
            <a:r>
              <a:rPr lang="nl-BE" dirty="0" smtClean="0"/>
              <a:t> &amp; mate van </a:t>
            </a:r>
            <a:r>
              <a:rPr lang="nl-BE" b="1" dirty="0" smtClean="0"/>
              <a:t>belangrijkheid</a:t>
            </a:r>
            <a:endParaRPr lang="nl-BE" b="1" dirty="0"/>
          </a:p>
        </p:txBody>
      </p:sp>
    </p:spTree>
    <p:extLst>
      <p:ext uri="{BB962C8B-B14F-4D97-AF65-F5344CB8AC3E}">
        <p14:creationId xmlns:p14="http://schemas.microsoft.com/office/powerpoint/2010/main" val="11921144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Kwaliteit van leven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err="1" smtClean="0"/>
              <a:t>Multidimensioneel</a:t>
            </a:r>
            <a:endParaRPr lang="nl-BE" dirty="0" smtClean="0"/>
          </a:p>
          <a:p>
            <a:pPr marL="0" indent="0">
              <a:buNone/>
            </a:pPr>
            <a:endParaRPr lang="nl-BE" sz="1400" dirty="0" smtClean="0"/>
          </a:p>
          <a:p>
            <a:r>
              <a:rPr lang="nl-BE" dirty="0" smtClean="0"/>
              <a:t>Universeel</a:t>
            </a:r>
          </a:p>
          <a:p>
            <a:pPr marL="0" indent="0">
              <a:buNone/>
            </a:pPr>
            <a:endParaRPr lang="nl-BE" sz="1400" dirty="0" smtClean="0"/>
          </a:p>
          <a:p>
            <a:r>
              <a:rPr lang="nl-BE" dirty="0" smtClean="0"/>
              <a:t>Dynamisch </a:t>
            </a:r>
          </a:p>
          <a:p>
            <a:pPr marL="0" indent="0">
              <a:buNone/>
            </a:pPr>
            <a:endParaRPr lang="nl-BE" sz="1400" dirty="0" smtClean="0"/>
          </a:p>
          <a:p>
            <a:r>
              <a:rPr lang="nl-BE" dirty="0"/>
              <a:t>Objectief en subjectief </a:t>
            </a:r>
          </a:p>
          <a:p>
            <a:pPr marL="0" indent="0">
              <a:buNone/>
            </a:pPr>
            <a:endParaRPr lang="nl-BE" sz="1400" dirty="0"/>
          </a:p>
          <a:p>
            <a:pPr lvl="1"/>
            <a:r>
              <a:rPr lang="nl-BE" dirty="0" smtClean="0"/>
              <a:t>“Een </a:t>
            </a:r>
            <a:r>
              <a:rPr lang="nl-BE" dirty="0"/>
              <a:t>hogere kwaliteit van leven wordt </a:t>
            </a:r>
            <a:r>
              <a:rPr lang="nl-BE" dirty="0" smtClean="0"/>
              <a:t>beïnvloed door </a:t>
            </a:r>
            <a:r>
              <a:rPr lang="nl-BE" dirty="0"/>
              <a:t>zelfbepaling, hulpbronnen, een levensdoel en een gevoel van </a:t>
            </a:r>
            <a:r>
              <a:rPr lang="nl-BE" dirty="0" smtClean="0"/>
              <a:t>verbondenheid” </a:t>
            </a:r>
            <a:r>
              <a:rPr lang="nl-BE" sz="1600" dirty="0"/>
              <a:t>(</a:t>
            </a:r>
            <a:r>
              <a:rPr lang="nl-BE" sz="1600" dirty="0" err="1"/>
              <a:t>Cummins</a:t>
            </a:r>
            <a:r>
              <a:rPr lang="nl-BE" sz="1600" dirty="0"/>
              <a:t>, 2005). </a:t>
            </a:r>
          </a:p>
        </p:txBody>
      </p:sp>
    </p:spTree>
    <p:extLst>
      <p:ext uri="{BB962C8B-B14F-4D97-AF65-F5344CB8AC3E}">
        <p14:creationId xmlns:p14="http://schemas.microsoft.com/office/powerpoint/2010/main" val="23361509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Methode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>
            <a:normAutofit fontScale="70000" lnSpcReduction="20000"/>
          </a:bodyPr>
          <a:lstStyle/>
          <a:p>
            <a:r>
              <a:rPr lang="nl-BE" dirty="0"/>
              <a:t>Grootschalige </a:t>
            </a:r>
            <a:r>
              <a:rPr lang="nl-BE" dirty="0" smtClean="0"/>
              <a:t>bevragen via een vragenlijst</a:t>
            </a:r>
          </a:p>
          <a:p>
            <a:pPr marL="0" indent="0">
              <a:buNone/>
            </a:pPr>
            <a:endParaRPr lang="nl-BE" dirty="0"/>
          </a:p>
          <a:p>
            <a:r>
              <a:rPr lang="nl-BE" dirty="0"/>
              <a:t>Onderzoekspopulatie</a:t>
            </a:r>
            <a:r>
              <a:rPr lang="nl-BE" dirty="0" smtClean="0"/>
              <a:t>: </a:t>
            </a:r>
          </a:p>
          <a:p>
            <a:pPr lvl="1"/>
            <a:r>
              <a:rPr lang="nl-BE" dirty="0" smtClean="0"/>
              <a:t>meerderjarige </a:t>
            </a:r>
            <a:r>
              <a:rPr lang="nl-BE" dirty="0"/>
              <a:t>rechthebbenden van het VAPH, wonend in Gent of er gebruik maken van dienstverlening </a:t>
            </a:r>
            <a:endParaRPr lang="nl-BE" dirty="0" smtClean="0"/>
          </a:p>
          <a:p>
            <a:pPr marL="0" indent="0">
              <a:buNone/>
            </a:pPr>
            <a:endParaRPr lang="nl-BE" dirty="0"/>
          </a:p>
          <a:p>
            <a:r>
              <a:rPr lang="nl-BE" dirty="0"/>
              <a:t>Geplande </a:t>
            </a:r>
            <a:r>
              <a:rPr lang="nl-BE" dirty="0" smtClean="0"/>
              <a:t>steekproef:</a:t>
            </a:r>
          </a:p>
          <a:p>
            <a:pPr lvl="1"/>
            <a:r>
              <a:rPr lang="nl-BE" dirty="0" smtClean="0"/>
              <a:t> </a:t>
            </a:r>
            <a:r>
              <a:rPr lang="nl-BE" dirty="0"/>
              <a:t>van 738 (volkomen aselect) uit de totale groep van 8137 </a:t>
            </a:r>
            <a:endParaRPr lang="nl-BE" dirty="0" smtClean="0"/>
          </a:p>
          <a:p>
            <a:pPr marL="0" indent="0">
              <a:buNone/>
            </a:pPr>
            <a:endParaRPr lang="nl-BE" dirty="0"/>
          </a:p>
          <a:p>
            <a:r>
              <a:rPr lang="nl-BE" dirty="0"/>
              <a:t>Privacy </a:t>
            </a:r>
            <a:r>
              <a:rPr lang="nl-BE" dirty="0" smtClean="0"/>
              <a:t>gewaarborgd:</a:t>
            </a:r>
          </a:p>
          <a:p>
            <a:pPr lvl="1"/>
            <a:r>
              <a:rPr lang="nl-BE" dirty="0" smtClean="0"/>
              <a:t> </a:t>
            </a:r>
            <a:r>
              <a:rPr lang="nl-BE" dirty="0"/>
              <a:t>door het werken met codering van de persoonsgegevens. Op die manier kregen de onderzoekers geen zicht op de namen en het VAPH geen zicht op de antwoorden van de </a:t>
            </a:r>
            <a:r>
              <a:rPr lang="nl-BE" dirty="0" smtClean="0"/>
              <a:t>respondenten</a:t>
            </a:r>
          </a:p>
          <a:p>
            <a:pPr marL="0" indent="0">
              <a:buNone/>
            </a:pPr>
            <a:endParaRPr lang="nl-BE" dirty="0"/>
          </a:p>
          <a:p>
            <a:r>
              <a:rPr lang="nl-BE" dirty="0"/>
              <a:t>Bevraging in 2 golven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7870015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owerpoint PO NL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powerpoint PO NL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1588</TotalTime>
  <Words>4329</Words>
  <Application>Microsoft Office PowerPoint</Application>
  <PresentationFormat>Diavoorstelling (4:3)</PresentationFormat>
  <Paragraphs>794</Paragraphs>
  <Slides>45</Slides>
  <Notes>15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45</vt:i4>
      </vt:variant>
    </vt:vector>
  </HeadingPairs>
  <TitlesOfParts>
    <vt:vector size="46" baseType="lpstr">
      <vt:lpstr>Kantoorthema</vt:lpstr>
      <vt:lpstr>PowerPoint-presentatie</vt:lpstr>
      <vt:lpstr>Overzicht</vt:lpstr>
      <vt:lpstr>Situering</vt:lpstr>
      <vt:lpstr>Situering</vt:lpstr>
      <vt:lpstr>Situering</vt:lpstr>
      <vt:lpstr>Centrale onderzoeksvraag</vt:lpstr>
      <vt:lpstr>PARTICIPATIE </vt:lpstr>
      <vt:lpstr>Kwaliteit van leven</vt:lpstr>
      <vt:lpstr>Methode</vt:lpstr>
      <vt:lpstr>Repons</vt:lpstr>
      <vt:lpstr>PowerPoint-presentatie</vt:lpstr>
      <vt:lpstr>Betrokkenheid en toegankelijkheid</vt:lpstr>
      <vt:lpstr>Informatie vanuit stad</vt:lpstr>
      <vt:lpstr>Inspanningen stadsbestuur</vt:lpstr>
      <vt:lpstr>Deelname aan …</vt:lpstr>
      <vt:lpstr>Tevredenheid betrokkenheid</vt:lpstr>
      <vt:lpstr>Toegankelijke info-bronnen</vt:lpstr>
      <vt:lpstr>PowerPoint-presentatie</vt:lpstr>
      <vt:lpstr>Sociale contacten</vt:lpstr>
      <vt:lpstr>Sociale contacten</vt:lpstr>
      <vt:lpstr>Vrijetijdsbesteding</vt:lpstr>
      <vt:lpstr>vrijetijdsbesteding</vt:lpstr>
      <vt:lpstr>Precair</vt:lpstr>
      <vt:lpstr>Eenzaamheid </vt:lpstr>
      <vt:lpstr>PowerPoint-presentatie</vt:lpstr>
      <vt:lpstr>Inclusie</vt:lpstr>
      <vt:lpstr>Inclusie: wonen</vt:lpstr>
      <vt:lpstr>Inclusie: wonen</vt:lpstr>
      <vt:lpstr>Inclusie: wonen</vt:lpstr>
      <vt:lpstr>Inclusie: werken</vt:lpstr>
      <vt:lpstr>Inclusie: dagbesteding</vt:lpstr>
      <vt:lpstr>Inclusie: dagbesteding</vt:lpstr>
      <vt:lpstr>Inclusie: dagbesteding</vt:lpstr>
      <vt:lpstr>PowerPoint-presentatie</vt:lpstr>
      <vt:lpstr>Situering</vt:lpstr>
      <vt:lpstr>Onderzoekstradities</vt:lpstr>
      <vt:lpstr>Subjectief welzijn</vt:lpstr>
      <vt:lpstr>PowerPoint-presentatie</vt:lpstr>
      <vt:lpstr>PowerPoint-presentatie</vt:lpstr>
      <vt:lpstr>PowerPoint-presentatie</vt:lpstr>
      <vt:lpstr>Link met algemene levenstevredenheid</vt:lpstr>
      <vt:lpstr>Link met de achtergrond kenmerken</vt:lpstr>
      <vt:lpstr>PowerPoint-presentatie</vt:lpstr>
      <vt:lpstr>Tot  besluit</vt:lpstr>
      <vt:lpstr>PowerPoint-presentatie</vt:lpstr>
    </vt:vector>
  </TitlesOfParts>
  <Company>Vlaamse Overheid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VRIND 2014 Persvoorstelling</dc:title>
  <dc:creator>De Smet, Guy AZF</dc:creator>
  <cp:lastModifiedBy>Bruneel Diane</cp:lastModifiedBy>
  <cp:revision>151</cp:revision>
  <cp:lastPrinted>2016-12-13T16:27:17Z</cp:lastPrinted>
  <dcterms:created xsi:type="dcterms:W3CDTF">2014-11-07T08:52:35Z</dcterms:created>
  <dcterms:modified xsi:type="dcterms:W3CDTF">2016-12-13T17:05:58Z</dcterms:modified>
</cp:coreProperties>
</file>